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8" r:id="rId3"/>
    <p:sldId id="259" r:id="rId4"/>
    <p:sldId id="277" r:id="rId5"/>
    <p:sldId id="260" r:id="rId6"/>
    <p:sldId id="272" r:id="rId7"/>
    <p:sldId id="261" r:id="rId8"/>
    <p:sldId id="273" r:id="rId9"/>
    <p:sldId id="265" r:id="rId10"/>
    <p:sldId id="266" r:id="rId11"/>
    <p:sldId id="262" r:id="rId12"/>
    <p:sldId id="263" r:id="rId13"/>
    <p:sldId id="269" r:id="rId14"/>
    <p:sldId id="274" r:id="rId15"/>
    <p:sldId id="270" r:id="rId16"/>
    <p:sldId id="271" r:id="rId17"/>
    <p:sldId id="264" r:id="rId18"/>
    <p:sldId id="268" r:id="rId19"/>
    <p:sldId id="267"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 anirudh" initials="aa" lastIdx="1" clrIdx="0">
    <p:extLst>
      <p:ext uri="{19B8F6BF-5375-455C-9EA6-DF929625EA0E}">
        <p15:presenceInfo xmlns:p15="http://schemas.microsoft.com/office/powerpoint/2012/main" userId="677c3cb36ca013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8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964847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993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30122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62368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7194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75984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5687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4232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821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457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43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3446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86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401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AC24A9-CCB6-4F8D-B8DB-C2F3692CFA5A}" type="datetimeFigureOut">
              <a:rPr lang="en-US" smtClean="0"/>
              <a:t>3/13/2020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029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2AC24A9-CCB6-4F8D-B8DB-C2F3692CFA5A}" type="datetimeFigureOut">
              <a:rPr lang="en-US" smtClean="0"/>
              <a:t>3/13/2020</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046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4733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2AC24A9-CCB6-4F8D-B8DB-C2F3692CFA5A}" type="datetimeFigureOut">
              <a:rPr lang="en-US" smtClean="0"/>
              <a:t>3/13/2020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52457939"/>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sueddeutsche.de/" TargetMode="External"/><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hyperlink" Target="https://www.handelsblatt.com/sea/?gclid=Cj0KCQjw3qzzBRDnARIsAECmryrET5X91XSHXPC3qxngO7Qp5XxAz6ADAwibboryWVSRyZG5lGrIcd8aAl64EALw_wcB" TargetMode="External"/><Relationship Id="rId5" Type="http://schemas.openxmlformats.org/officeDocument/2006/relationships/hyperlink" Target="https://www.welt.de/" TargetMode="External"/><Relationship Id="rId4" Type="http://schemas.openxmlformats.org/officeDocument/2006/relationships/hyperlink" Target="https://www.faz.net/aktue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blip>
          <a:srcRect b="15730"/>
          <a:stretch/>
        </p:blipFill>
        <p:spPr>
          <a:xfrm>
            <a:off x="20" y="1253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1688811" y="1431462"/>
            <a:ext cx="7985759" cy="868823"/>
          </a:xfrm>
        </p:spPr>
        <p:txBody>
          <a:bodyPr anchor="ctr">
            <a:noAutofit/>
          </a:bodyPr>
          <a:lstStyle/>
          <a:p>
            <a:pPr algn="ctr"/>
            <a:r>
              <a:rPr lang="en-US" sz="6600" dirty="0">
                <a:solidFill>
                  <a:schemeClr val="accent4">
                    <a:lumMod val="75000"/>
                  </a:schemeClr>
                </a:solidFill>
              </a:rPr>
              <a:t>Usability Testing And Verification</a:t>
            </a:r>
          </a:p>
        </p:txBody>
      </p:sp>
      <p:sp>
        <p:nvSpPr>
          <p:cNvPr id="3" name="Subtitle 2">
            <a:extLst>
              <a:ext uri="{FF2B5EF4-FFF2-40B4-BE49-F238E27FC236}">
                <a16:creationId xmlns:a16="http://schemas.microsoft.com/office/drawing/2014/main" id="{2F6FDCA8-3CB1-46B9-B553-69FC233140E7}"/>
              </a:ext>
            </a:extLst>
          </p:cNvPr>
          <p:cNvSpPr>
            <a:spLocks noGrp="1"/>
          </p:cNvSpPr>
          <p:nvPr>
            <p:ph type="subTitle" idx="1"/>
          </p:nvPr>
        </p:nvSpPr>
        <p:spPr>
          <a:xfrm>
            <a:off x="2201428" y="3289456"/>
            <a:ext cx="6960524" cy="1268260"/>
          </a:xfrm>
        </p:spPr>
        <p:txBody>
          <a:bodyPr anchor="ctr">
            <a:noAutofit/>
          </a:bodyPr>
          <a:lstStyle/>
          <a:p>
            <a:pPr algn="ctr"/>
            <a:r>
              <a:rPr lang="en-US" sz="4800" dirty="0">
                <a:solidFill>
                  <a:schemeClr val="accent2">
                    <a:lumMod val="75000"/>
                  </a:schemeClr>
                </a:solidFill>
              </a:rPr>
              <a:t>The citizen Journalist</a:t>
            </a:r>
          </a:p>
        </p:txBody>
      </p:sp>
      <p:sp>
        <p:nvSpPr>
          <p:cNvPr id="5" name="TextBox 4">
            <a:extLst>
              <a:ext uri="{FF2B5EF4-FFF2-40B4-BE49-F238E27FC236}">
                <a16:creationId xmlns:a16="http://schemas.microsoft.com/office/drawing/2014/main" id="{8C50186A-6210-45BC-A7D4-4996AD6DA930}"/>
              </a:ext>
            </a:extLst>
          </p:cNvPr>
          <p:cNvSpPr txBox="1"/>
          <p:nvPr/>
        </p:nvSpPr>
        <p:spPr>
          <a:xfrm>
            <a:off x="8179495" y="5135670"/>
            <a:ext cx="2217107" cy="830997"/>
          </a:xfrm>
          <a:prstGeom prst="rect">
            <a:avLst/>
          </a:prstGeom>
          <a:noFill/>
        </p:spPr>
        <p:txBody>
          <a:bodyPr wrap="square" rtlCol="0">
            <a:spAutoFit/>
          </a:bodyPr>
          <a:lstStyle/>
          <a:p>
            <a:r>
              <a:rPr lang="en-US" sz="2400" dirty="0">
                <a:solidFill>
                  <a:schemeClr val="bg1"/>
                </a:solidFill>
              </a:rPr>
              <a:t>By Anirudh</a:t>
            </a:r>
          </a:p>
          <a:p>
            <a:r>
              <a:rPr lang="en-US" sz="2400" dirty="0">
                <a:solidFill>
                  <a:schemeClr val="bg1"/>
                </a:solidFill>
              </a:rPr>
              <a:t>11013401</a:t>
            </a:r>
          </a:p>
        </p:txBody>
      </p:sp>
    </p:spTree>
    <p:extLst>
      <p:ext uri="{BB962C8B-B14F-4D97-AF65-F5344CB8AC3E}">
        <p14:creationId xmlns:p14="http://schemas.microsoft.com/office/powerpoint/2010/main" val="417251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t="8483" r="9091" b="14908"/>
          <a:stretch/>
        </p:blipFill>
        <p:spPr>
          <a:xfrm>
            <a:off x="20" y="-1252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23219"/>
            <a:ext cx="8567803" cy="853603"/>
          </a:xfrm>
        </p:spPr>
        <p:txBody>
          <a:bodyPr>
            <a:normAutofit/>
          </a:bodyPr>
          <a:lstStyle/>
          <a:p>
            <a:r>
              <a:rPr lang="en-US" sz="4800" dirty="0">
                <a:solidFill>
                  <a:schemeClr val="bg1"/>
                </a:solidFill>
              </a:rPr>
              <a:t>Design Process</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4F4E8EB-24BC-481A-AE3E-5792B94D9450}"/>
              </a:ext>
            </a:extLst>
          </p:cNvPr>
          <p:cNvSpPr txBox="1"/>
          <p:nvPr/>
        </p:nvSpPr>
        <p:spPr>
          <a:xfrm>
            <a:off x="171217" y="920668"/>
            <a:ext cx="2630466" cy="523220"/>
          </a:xfrm>
          <a:prstGeom prst="rect">
            <a:avLst/>
          </a:prstGeom>
          <a:noFill/>
        </p:spPr>
        <p:txBody>
          <a:bodyPr wrap="square" rtlCol="0">
            <a:spAutoFit/>
          </a:bodyPr>
          <a:lstStyle/>
          <a:p>
            <a:r>
              <a:rPr lang="en-US" sz="2800" dirty="0">
                <a:solidFill>
                  <a:schemeClr val="bg1"/>
                </a:solidFill>
              </a:rPr>
              <a:t>Final Website</a:t>
            </a:r>
          </a:p>
        </p:txBody>
      </p:sp>
      <p:pic>
        <p:nvPicPr>
          <p:cNvPr id="7" name="Picture 6" descr="A screenshot of a social media post&#10;&#10;Description automatically generated">
            <a:extLst>
              <a:ext uri="{FF2B5EF4-FFF2-40B4-BE49-F238E27FC236}">
                <a16:creationId xmlns:a16="http://schemas.microsoft.com/office/drawing/2014/main" id="{C9FEBBB3-CFB9-487D-A944-124E03252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5" y="1456414"/>
            <a:ext cx="4079373" cy="270416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53E8ABE4-9457-45D8-94DE-54D208CD6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878" y="1456414"/>
            <a:ext cx="4209431" cy="27041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B5429E8-72DE-45AB-AB1D-B0F27D68B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633" y="4215276"/>
            <a:ext cx="4079372" cy="2595472"/>
          </a:xfrm>
          <a:prstGeom prst="rect">
            <a:avLst/>
          </a:prstGeom>
        </p:spPr>
      </p:pic>
    </p:spTree>
    <p:extLst>
      <p:ext uri="{BB962C8B-B14F-4D97-AF65-F5344CB8AC3E}">
        <p14:creationId xmlns:p14="http://schemas.microsoft.com/office/powerpoint/2010/main" val="50709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pPr algn="l"/>
            <a:r>
              <a:rPr lang="en-US" sz="4000" dirty="0">
                <a:solidFill>
                  <a:schemeClr val="bg1"/>
                </a:solidFill>
              </a:rPr>
              <a:t>Usability testing</a:t>
            </a:r>
          </a:p>
        </p:txBody>
      </p:sp>
      <p:sp>
        <p:nvSpPr>
          <p:cNvPr id="3" name="Subtitle 2">
            <a:extLst>
              <a:ext uri="{FF2B5EF4-FFF2-40B4-BE49-F238E27FC236}">
                <a16:creationId xmlns:a16="http://schemas.microsoft.com/office/drawing/2014/main" id="{2F6FDCA8-3CB1-46B9-B553-69FC233140E7}"/>
              </a:ext>
            </a:extLst>
          </p:cNvPr>
          <p:cNvSpPr>
            <a:spLocks noGrp="1"/>
          </p:cNvSpPr>
          <p:nvPr>
            <p:ph type="subTitle" idx="1"/>
          </p:nvPr>
        </p:nvSpPr>
        <p:spPr>
          <a:xfrm>
            <a:off x="0" y="868823"/>
            <a:ext cx="6960524" cy="598516"/>
          </a:xfrm>
        </p:spPr>
        <p:txBody>
          <a:bodyPr anchor="ctr">
            <a:normAutofit/>
          </a:bodyPr>
          <a:lstStyle/>
          <a:p>
            <a:r>
              <a:rPr lang="en-US" sz="2400" dirty="0">
                <a:solidFill>
                  <a:schemeClr val="bg1"/>
                </a:solidFill>
                <a:latin typeface="+mn-lt"/>
              </a:rPr>
              <a:t>Think a loud</a:t>
            </a:r>
          </a:p>
        </p:txBody>
      </p:sp>
      <p:sp>
        <p:nvSpPr>
          <p:cNvPr id="5" name="Rectangle 4">
            <a:extLst>
              <a:ext uri="{FF2B5EF4-FFF2-40B4-BE49-F238E27FC236}">
                <a16:creationId xmlns:a16="http://schemas.microsoft.com/office/drawing/2014/main" id="{8AAB708E-7208-464A-AA63-802D005FA853}"/>
              </a:ext>
            </a:extLst>
          </p:cNvPr>
          <p:cNvSpPr/>
          <p:nvPr/>
        </p:nvSpPr>
        <p:spPr>
          <a:xfrm>
            <a:off x="242168" y="1689821"/>
            <a:ext cx="9903913"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22222"/>
                </a:solidFill>
                <a:latin typeface="Arial" panose="020B0604020202020204" pitchFamily="34" charset="0"/>
              </a:rPr>
              <a:t>A </a:t>
            </a:r>
            <a:r>
              <a:rPr lang="en-US" sz="2400" b="1" dirty="0">
                <a:solidFill>
                  <a:srgbClr val="222222"/>
                </a:solidFill>
                <a:latin typeface="Arial" panose="020B0604020202020204" pitchFamily="34" charset="0"/>
              </a:rPr>
              <a:t>think-aloud</a:t>
            </a:r>
            <a:r>
              <a:rPr lang="en-US" sz="2400" dirty="0">
                <a:solidFill>
                  <a:srgbClr val="222222"/>
                </a:solidFill>
                <a:latin typeface="Arial" panose="020B0604020202020204" pitchFamily="34" charset="0"/>
              </a:rPr>
              <a:t> (or </a:t>
            </a:r>
            <a:r>
              <a:rPr lang="en-US" sz="2400" b="1" dirty="0">
                <a:solidFill>
                  <a:srgbClr val="222222"/>
                </a:solidFill>
                <a:latin typeface="Arial" panose="020B0604020202020204" pitchFamily="34" charset="0"/>
              </a:rPr>
              <a:t>thinking aloud</a:t>
            </a:r>
            <a:r>
              <a:rPr lang="en-US" sz="2400" dirty="0">
                <a:solidFill>
                  <a:srgbClr val="222222"/>
                </a:solidFill>
                <a:latin typeface="Arial" panose="020B0604020202020204" pitchFamily="34" charset="0"/>
              </a:rPr>
              <a:t>) </a:t>
            </a:r>
            <a:r>
              <a:rPr lang="en-US" sz="2400" b="1" dirty="0">
                <a:solidFill>
                  <a:srgbClr val="222222"/>
                </a:solidFill>
                <a:latin typeface="Arial" panose="020B0604020202020204" pitchFamily="34" charset="0"/>
              </a:rPr>
              <a:t>protocol</a:t>
            </a:r>
            <a:r>
              <a:rPr lang="en-US" sz="2400" dirty="0">
                <a:solidFill>
                  <a:srgbClr val="222222"/>
                </a:solidFill>
                <a:latin typeface="Arial" panose="020B0604020202020204" pitchFamily="34" charset="0"/>
              </a:rPr>
              <a:t> is a method used to gather data in usability testing in product design and development.</a:t>
            </a:r>
            <a:endParaRPr lang="en-US" sz="2400" dirty="0"/>
          </a:p>
        </p:txBody>
      </p:sp>
      <p:sp>
        <p:nvSpPr>
          <p:cNvPr id="6" name="Rectangle 5">
            <a:extLst>
              <a:ext uri="{FF2B5EF4-FFF2-40B4-BE49-F238E27FC236}">
                <a16:creationId xmlns:a16="http://schemas.microsoft.com/office/drawing/2014/main" id="{CECC260E-8BF5-4329-A421-E711F0304B6C}"/>
              </a:ext>
            </a:extLst>
          </p:cNvPr>
          <p:cNvSpPr/>
          <p:nvPr/>
        </p:nvSpPr>
        <p:spPr>
          <a:xfrm>
            <a:off x="242168" y="3157150"/>
            <a:ext cx="10229590" cy="2308324"/>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22222"/>
                </a:solidFill>
                <a:latin typeface="Arial" panose="020B0604020202020204" pitchFamily="34" charset="0"/>
              </a:rPr>
              <a:t>Think-aloud protocols involve participants thinking aloud as they are performing a set of specified tasks. Participants are asked to say whatever comes into their mind as they complete the task. This might include what they are looking at, thinking, doing, and feeling. This gives observers insight into the participant's cognitive processes (rather than only their final product)</a:t>
            </a:r>
            <a:endParaRPr lang="en-US" sz="2400" dirty="0"/>
          </a:p>
        </p:txBody>
      </p:sp>
    </p:spTree>
    <p:extLst>
      <p:ext uri="{BB962C8B-B14F-4D97-AF65-F5344CB8AC3E}">
        <p14:creationId xmlns:p14="http://schemas.microsoft.com/office/powerpoint/2010/main" val="290729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Usability testing</a:t>
            </a:r>
            <a:endParaRPr lang="en-US" sz="4000" dirty="0"/>
          </a:p>
        </p:txBody>
      </p:sp>
      <p:sp>
        <p:nvSpPr>
          <p:cNvPr id="5" name="TextBox 4">
            <a:extLst>
              <a:ext uri="{FF2B5EF4-FFF2-40B4-BE49-F238E27FC236}">
                <a16:creationId xmlns:a16="http://schemas.microsoft.com/office/drawing/2014/main" id="{A26088F0-3E6A-469F-9962-42D834294E2E}"/>
              </a:ext>
            </a:extLst>
          </p:cNvPr>
          <p:cNvSpPr txBox="1"/>
          <p:nvPr/>
        </p:nvSpPr>
        <p:spPr>
          <a:xfrm>
            <a:off x="363255" y="1227551"/>
            <a:ext cx="12288033" cy="1323439"/>
          </a:xfrm>
          <a:prstGeom prst="rect">
            <a:avLst/>
          </a:prstGeom>
          <a:noFill/>
        </p:spPr>
        <p:txBody>
          <a:bodyPr wrap="square" rtlCol="0">
            <a:spAutoFit/>
          </a:bodyPr>
          <a:lstStyle/>
          <a:p>
            <a:r>
              <a:rPr lang="en-US" sz="2000" dirty="0">
                <a:solidFill>
                  <a:schemeClr val="bg1"/>
                </a:solidFill>
              </a:rPr>
              <a:t>Step1: Create a survey on Survey Monkey to recruit participants for conducting a usability               study. Share the survey on social media (Facebook, twitter, LinkedIn) and recruit people</a:t>
            </a:r>
          </a:p>
          <a:p>
            <a:r>
              <a:rPr lang="en-US" sz="2000" dirty="0">
                <a:solidFill>
                  <a:schemeClr val="bg1"/>
                </a:solidFill>
              </a:rPr>
              <a:t>Url:  </a:t>
            </a:r>
            <a:r>
              <a:rPr lang="en-US" sz="2000" u="sng" dirty="0">
                <a:solidFill>
                  <a:schemeClr val="accent5">
                    <a:lumMod val="75000"/>
                  </a:schemeClr>
                </a:solidFill>
              </a:rPr>
              <a:t>https://de.surveymonkey.com/results/SM-TGXDCVWT7/ • Conducted a survey using survey monkey to recruit users. </a:t>
            </a:r>
          </a:p>
        </p:txBody>
      </p:sp>
      <p:pic>
        <p:nvPicPr>
          <p:cNvPr id="7" name="Picture 6" descr="A screenshot of a cell phone&#10;&#10;Description automatically generated">
            <a:extLst>
              <a:ext uri="{FF2B5EF4-FFF2-40B4-BE49-F238E27FC236}">
                <a16:creationId xmlns:a16="http://schemas.microsoft.com/office/drawing/2014/main" id="{3588B1DB-9495-446E-8B73-E225756AA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710" y="2879854"/>
            <a:ext cx="6220693" cy="1917229"/>
          </a:xfrm>
          <a:prstGeom prst="rect">
            <a:avLst/>
          </a:prstGeom>
        </p:spPr>
      </p:pic>
    </p:spTree>
    <p:extLst>
      <p:ext uri="{BB962C8B-B14F-4D97-AF65-F5344CB8AC3E}">
        <p14:creationId xmlns:p14="http://schemas.microsoft.com/office/powerpoint/2010/main" val="121931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251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Usability testing</a:t>
            </a:r>
            <a:endParaRPr lang="en-US" sz="4000" dirty="0"/>
          </a:p>
        </p:txBody>
      </p:sp>
      <p:sp>
        <p:nvSpPr>
          <p:cNvPr id="8" name="TextBox 7">
            <a:extLst>
              <a:ext uri="{FF2B5EF4-FFF2-40B4-BE49-F238E27FC236}">
                <a16:creationId xmlns:a16="http://schemas.microsoft.com/office/drawing/2014/main" id="{021DCB9E-003A-4178-99B5-B18F11D76AC5}"/>
              </a:ext>
            </a:extLst>
          </p:cNvPr>
          <p:cNvSpPr txBox="1"/>
          <p:nvPr/>
        </p:nvSpPr>
        <p:spPr>
          <a:xfrm>
            <a:off x="363255" y="1031952"/>
            <a:ext cx="10058400" cy="707886"/>
          </a:xfrm>
          <a:prstGeom prst="rect">
            <a:avLst/>
          </a:prstGeom>
          <a:noFill/>
        </p:spPr>
        <p:txBody>
          <a:bodyPr wrap="square" rtlCol="0">
            <a:spAutoFit/>
          </a:bodyPr>
          <a:lstStyle/>
          <a:p>
            <a:r>
              <a:rPr lang="en-US" sz="2000" dirty="0">
                <a:solidFill>
                  <a:schemeClr val="bg1"/>
                </a:solidFill>
              </a:rPr>
              <a:t>Step 2: Short list the users based on the survey who fits perfectly to your use    			case. </a:t>
            </a:r>
          </a:p>
        </p:txBody>
      </p:sp>
      <p:pic>
        <p:nvPicPr>
          <p:cNvPr id="6" name="Picture 5" descr="A screenshot of a cell phone&#10;&#10;Description automatically generated">
            <a:extLst>
              <a:ext uri="{FF2B5EF4-FFF2-40B4-BE49-F238E27FC236}">
                <a16:creationId xmlns:a16="http://schemas.microsoft.com/office/drawing/2014/main" id="{40E2C689-60F3-4F7C-91C2-AF78195EA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09" y="1739838"/>
            <a:ext cx="6493816" cy="1602149"/>
          </a:xfrm>
          <a:prstGeom prst="rect">
            <a:avLst/>
          </a:prstGeom>
        </p:spPr>
      </p:pic>
      <p:sp>
        <p:nvSpPr>
          <p:cNvPr id="9" name="Rectangle 8">
            <a:extLst>
              <a:ext uri="{FF2B5EF4-FFF2-40B4-BE49-F238E27FC236}">
                <a16:creationId xmlns:a16="http://schemas.microsoft.com/office/drawing/2014/main" id="{DAE9E570-45C0-4E97-94DF-00F095176AFC}"/>
              </a:ext>
            </a:extLst>
          </p:cNvPr>
          <p:cNvSpPr/>
          <p:nvPr/>
        </p:nvSpPr>
        <p:spPr>
          <a:xfrm>
            <a:off x="131971" y="3593972"/>
            <a:ext cx="11043781" cy="1015663"/>
          </a:xfrm>
          <a:prstGeom prst="rect">
            <a:avLst/>
          </a:prstGeom>
        </p:spPr>
        <p:txBody>
          <a:bodyPr wrap="square">
            <a:spAutoFit/>
          </a:bodyPr>
          <a:lstStyle/>
          <a:p>
            <a:r>
              <a:rPr lang="en-US" sz="2000" dirty="0">
                <a:solidFill>
                  <a:schemeClr val="bg1"/>
                </a:solidFill>
              </a:rPr>
              <a:t>Step 3: confirm the meeting details with the user to conduct usability testing.</a:t>
            </a:r>
          </a:p>
          <a:p>
            <a:r>
              <a:rPr lang="en-US" sz="2000" dirty="0">
                <a:solidFill>
                  <a:schemeClr val="bg1"/>
                </a:solidFill>
              </a:rPr>
              <a:t>             I have conducted testing in user’s environment. So that participants</a:t>
            </a:r>
          </a:p>
          <a:p>
            <a:r>
              <a:rPr lang="en-US" sz="2000" dirty="0">
                <a:solidFill>
                  <a:schemeClr val="bg1"/>
                </a:solidFill>
              </a:rPr>
              <a:t>             feel more relaxed so that I can get more authentic response.  </a:t>
            </a:r>
          </a:p>
        </p:txBody>
      </p:sp>
      <p:pic>
        <p:nvPicPr>
          <p:cNvPr id="11" name="Picture 10" descr="A person using a computer&#10;&#10;Description automatically generated">
            <a:extLst>
              <a:ext uri="{FF2B5EF4-FFF2-40B4-BE49-F238E27FC236}">
                <a16:creationId xmlns:a16="http://schemas.microsoft.com/office/drawing/2014/main" id="{2BC0EA57-0839-451E-BF01-1EC68624F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311742" y="3980821"/>
            <a:ext cx="3140899" cy="2355674"/>
          </a:xfrm>
          <a:prstGeom prst="rect">
            <a:avLst/>
          </a:prstGeom>
        </p:spPr>
      </p:pic>
    </p:spTree>
    <p:extLst>
      <p:ext uri="{BB962C8B-B14F-4D97-AF65-F5344CB8AC3E}">
        <p14:creationId xmlns:p14="http://schemas.microsoft.com/office/powerpoint/2010/main" val="163602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Test cases</a:t>
            </a:r>
            <a:endParaRPr lang="en-US" sz="4000" dirty="0"/>
          </a:p>
        </p:txBody>
      </p:sp>
      <p:sp>
        <p:nvSpPr>
          <p:cNvPr id="8" name="TextBox 7">
            <a:extLst>
              <a:ext uri="{FF2B5EF4-FFF2-40B4-BE49-F238E27FC236}">
                <a16:creationId xmlns:a16="http://schemas.microsoft.com/office/drawing/2014/main" id="{021DCB9E-003A-4178-99B5-B18F11D76AC5}"/>
              </a:ext>
            </a:extLst>
          </p:cNvPr>
          <p:cNvSpPr txBox="1"/>
          <p:nvPr/>
        </p:nvSpPr>
        <p:spPr>
          <a:xfrm>
            <a:off x="363255" y="5416062"/>
            <a:ext cx="7622504" cy="400110"/>
          </a:xfrm>
          <a:prstGeom prst="rect">
            <a:avLst/>
          </a:prstGeom>
          <a:noFill/>
        </p:spPr>
        <p:txBody>
          <a:bodyPr wrap="square" rtlCol="0">
            <a:spAutoFit/>
          </a:bodyPr>
          <a:lstStyle/>
          <a:p>
            <a:endParaRPr lang="en-US" sz="2000" dirty="0">
              <a:solidFill>
                <a:schemeClr val="bg1"/>
              </a:solidFill>
            </a:endParaRPr>
          </a:p>
        </p:txBody>
      </p:sp>
      <p:sp>
        <p:nvSpPr>
          <p:cNvPr id="3" name="TextBox 2">
            <a:extLst>
              <a:ext uri="{FF2B5EF4-FFF2-40B4-BE49-F238E27FC236}">
                <a16:creationId xmlns:a16="http://schemas.microsoft.com/office/drawing/2014/main" id="{65FA9463-1F0A-4AAB-AED3-7103F796DF95}"/>
              </a:ext>
            </a:extLst>
          </p:cNvPr>
          <p:cNvSpPr txBox="1"/>
          <p:nvPr/>
        </p:nvSpPr>
        <p:spPr>
          <a:xfrm>
            <a:off x="1766170" y="1553466"/>
            <a:ext cx="6826685" cy="406265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Search for Breaking news</a:t>
            </a:r>
          </a:p>
          <a:p>
            <a:pPr marL="285750" indent="-285750">
              <a:buFont typeface="Arial" panose="020B0604020202020204" pitchFamily="34" charset="0"/>
              <a:buChar char="•"/>
            </a:pPr>
            <a:r>
              <a:rPr lang="en-US" sz="2800" dirty="0">
                <a:solidFill>
                  <a:schemeClr val="bg1"/>
                </a:solidFill>
              </a:rPr>
              <a:t>Search for dark mode</a:t>
            </a:r>
          </a:p>
          <a:p>
            <a:pPr marL="285750" indent="-285750">
              <a:buFont typeface="Arial" panose="020B0604020202020204" pitchFamily="34" charset="0"/>
              <a:buChar char="•"/>
            </a:pPr>
            <a:r>
              <a:rPr lang="en-US" sz="2800" dirty="0">
                <a:solidFill>
                  <a:schemeClr val="bg1"/>
                </a:solidFill>
              </a:rPr>
              <a:t>Subscribe news</a:t>
            </a:r>
          </a:p>
          <a:p>
            <a:pPr marL="285750" indent="-285750">
              <a:buFont typeface="Arial" panose="020B0604020202020204" pitchFamily="34" charset="0"/>
              <a:buChar char="•"/>
            </a:pPr>
            <a:r>
              <a:rPr lang="en-US" sz="2800" dirty="0">
                <a:solidFill>
                  <a:schemeClr val="bg1"/>
                </a:solidFill>
              </a:rPr>
              <a:t>Open business tab</a:t>
            </a:r>
          </a:p>
          <a:p>
            <a:pPr marL="285750" indent="-285750">
              <a:buFont typeface="Arial" panose="020B0604020202020204" pitchFamily="34" charset="0"/>
              <a:buChar char="•"/>
            </a:pPr>
            <a:r>
              <a:rPr lang="en-US" sz="2800" dirty="0">
                <a:solidFill>
                  <a:schemeClr val="bg1"/>
                </a:solidFill>
              </a:rPr>
              <a:t>Login and open profile</a:t>
            </a:r>
          </a:p>
          <a:p>
            <a:pPr marL="285750" indent="-285750">
              <a:buFont typeface="Arial" panose="020B0604020202020204" pitchFamily="34" charset="0"/>
              <a:buChar char="•"/>
            </a:pPr>
            <a:r>
              <a:rPr lang="en-US" sz="2800" dirty="0">
                <a:solidFill>
                  <a:schemeClr val="bg1"/>
                </a:solidFill>
              </a:rPr>
              <a:t>Upload news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583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Usability testing</a:t>
            </a:r>
            <a:endParaRPr lang="en-US" sz="4000" dirty="0"/>
          </a:p>
        </p:txBody>
      </p:sp>
      <p:sp>
        <p:nvSpPr>
          <p:cNvPr id="5" name="TextBox 4">
            <a:extLst>
              <a:ext uri="{FF2B5EF4-FFF2-40B4-BE49-F238E27FC236}">
                <a16:creationId xmlns:a16="http://schemas.microsoft.com/office/drawing/2014/main" id="{A26088F0-3E6A-469F-9962-42D834294E2E}"/>
              </a:ext>
            </a:extLst>
          </p:cNvPr>
          <p:cNvSpPr txBox="1"/>
          <p:nvPr/>
        </p:nvSpPr>
        <p:spPr>
          <a:xfrm>
            <a:off x="363255" y="1227551"/>
            <a:ext cx="12288033" cy="707886"/>
          </a:xfrm>
          <a:prstGeom prst="rect">
            <a:avLst/>
          </a:prstGeom>
          <a:noFill/>
        </p:spPr>
        <p:txBody>
          <a:bodyPr wrap="square" rtlCol="0">
            <a:spAutoFit/>
          </a:bodyPr>
          <a:lstStyle/>
          <a:p>
            <a:r>
              <a:rPr lang="en-US" sz="2000" dirty="0">
                <a:solidFill>
                  <a:schemeClr val="bg1"/>
                </a:solidFill>
              </a:rPr>
              <a:t>Step 4: give user a task to perform and observe his/her expression and the time </a:t>
            </a:r>
          </a:p>
          <a:p>
            <a:r>
              <a:rPr lang="en-US" sz="2000" dirty="0">
                <a:solidFill>
                  <a:schemeClr val="bg1"/>
                </a:solidFill>
              </a:rPr>
              <a:t>             taken to complete his/her task.</a:t>
            </a:r>
            <a:endParaRPr lang="en-US" sz="2000" dirty="0">
              <a:solidFill>
                <a:schemeClr val="accent5">
                  <a:lumMod val="75000"/>
                </a:schemeClr>
              </a:solidFill>
            </a:endParaRPr>
          </a:p>
        </p:txBody>
      </p:sp>
      <p:sp>
        <p:nvSpPr>
          <p:cNvPr id="8" name="TextBox 7">
            <a:extLst>
              <a:ext uri="{FF2B5EF4-FFF2-40B4-BE49-F238E27FC236}">
                <a16:creationId xmlns:a16="http://schemas.microsoft.com/office/drawing/2014/main" id="{021DCB9E-003A-4178-99B5-B18F11D76AC5}"/>
              </a:ext>
            </a:extLst>
          </p:cNvPr>
          <p:cNvSpPr txBox="1"/>
          <p:nvPr/>
        </p:nvSpPr>
        <p:spPr>
          <a:xfrm>
            <a:off x="363255" y="5416062"/>
            <a:ext cx="7622504" cy="400110"/>
          </a:xfrm>
          <a:prstGeom prst="rect">
            <a:avLst/>
          </a:prstGeom>
          <a:noFill/>
        </p:spPr>
        <p:txBody>
          <a:bodyPr wrap="square" rtlCol="0">
            <a:spAutoFit/>
          </a:bodyPr>
          <a:lstStyle/>
          <a:p>
            <a:endParaRPr lang="en-US" sz="20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1FA8D845-7C86-48F6-B75A-A1A04599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259" y="2142945"/>
            <a:ext cx="8027377" cy="4132595"/>
          </a:xfrm>
          <a:prstGeom prst="rect">
            <a:avLst/>
          </a:prstGeom>
        </p:spPr>
      </p:pic>
    </p:spTree>
    <p:extLst>
      <p:ext uri="{BB962C8B-B14F-4D97-AF65-F5344CB8AC3E}">
        <p14:creationId xmlns:p14="http://schemas.microsoft.com/office/powerpoint/2010/main" val="353401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37568"/>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Red Routes</a:t>
            </a:r>
            <a:endParaRPr lang="en-US" sz="4000" dirty="0"/>
          </a:p>
        </p:txBody>
      </p:sp>
      <p:sp>
        <p:nvSpPr>
          <p:cNvPr id="5" name="TextBox 4">
            <a:extLst>
              <a:ext uri="{FF2B5EF4-FFF2-40B4-BE49-F238E27FC236}">
                <a16:creationId xmlns:a16="http://schemas.microsoft.com/office/drawing/2014/main" id="{A26088F0-3E6A-469F-9962-42D834294E2E}"/>
              </a:ext>
            </a:extLst>
          </p:cNvPr>
          <p:cNvSpPr txBox="1"/>
          <p:nvPr/>
        </p:nvSpPr>
        <p:spPr>
          <a:xfrm>
            <a:off x="363255" y="1227551"/>
            <a:ext cx="12288033" cy="400110"/>
          </a:xfrm>
          <a:prstGeom prst="rect">
            <a:avLst/>
          </a:prstGeom>
          <a:noFill/>
        </p:spPr>
        <p:txBody>
          <a:bodyPr wrap="square" rtlCol="0">
            <a:spAutoFit/>
          </a:bodyPr>
          <a:lstStyle/>
          <a:p>
            <a:r>
              <a:rPr lang="en-US" sz="2000" dirty="0">
                <a:solidFill>
                  <a:schemeClr val="bg1"/>
                </a:solidFill>
              </a:rPr>
              <a:t>These are  red Road for my use case of citizen journalist.</a:t>
            </a:r>
          </a:p>
        </p:txBody>
      </p:sp>
      <p:sp>
        <p:nvSpPr>
          <p:cNvPr id="8" name="TextBox 7">
            <a:extLst>
              <a:ext uri="{FF2B5EF4-FFF2-40B4-BE49-F238E27FC236}">
                <a16:creationId xmlns:a16="http://schemas.microsoft.com/office/drawing/2014/main" id="{021DCB9E-003A-4178-99B5-B18F11D76AC5}"/>
              </a:ext>
            </a:extLst>
          </p:cNvPr>
          <p:cNvSpPr txBox="1"/>
          <p:nvPr/>
        </p:nvSpPr>
        <p:spPr>
          <a:xfrm>
            <a:off x="363255" y="5416062"/>
            <a:ext cx="7622504" cy="400110"/>
          </a:xfrm>
          <a:prstGeom prst="rect">
            <a:avLst/>
          </a:prstGeom>
          <a:noFill/>
        </p:spPr>
        <p:txBody>
          <a:bodyPr wrap="square" rtlCol="0">
            <a:spAutoFit/>
          </a:bodyPr>
          <a:lstStyle/>
          <a:p>
            <a:endParaRPr lang="en-US" sz="2000" dirty="0">
              <a:solidFill>
                <a:schemeClr val="bg1"/>
              </a:solidFill>
            </a:endParaRPr>
          </a:p>
        </p:txBody>
      </p:sp>
      <p:pic>
        <p:nvPicPr>
          <p:cNvPr id="7" name="Picture 6" descr="A screenshot of a cell phone&#10;&#10;Description automatically generated">
            <a:extLst>
              <a:ext uri="{FF2B5EF4-FFF2-40B4-BE49-F238E27FC236}">
                <a16:creationId xmlns:a16="http://schemas.microsoft.com/office/drawing/2014/main" id="{D4DF098B-9DAA-472F-999D-2FDB8E2CA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157" y="2553374"/>
            <a:ext cx="5934903" cy="3686689"/>
          </a:xfrm>
          <a:prstGeom prst="rect">
            <a:avLst/>
          </a:prstGeom>
        </p:spPr>
      </p:pic>
    </p:spTree>
    <p:extLst>
      <p:ext uri="{BB962C8B-B14F-4D97-AF65-F5344CB8AC3E}">
        <p14:creationId xmlns:p14="http://schemas.microsoft.com/office/powerpoint/2010/main" val="323309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Analysis of the results</a:t>
            </a:r>
          </a:p>
        </p:txBody>
      </p:sp>
      <p:pic>
        <p:nvPicPr>
          <p:cNvPr id="6" name="Picture 5" descr="A screenshot of a cell phone&#10;&#10;Description automatically generated">
            <a:extLst>
              <a:ext uri="{FF2B5EF4-FFF2-40B4-BE49-F238E27FC236}">
                <a16:creationId xmlns:a16="http://schemas.microsoft.com/office/drawing/2014/main" id="{5CD3BA95-D927-4348-A311-FE798E60C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5" y="1036745"/>
            <a:ext cx="4749359" cy="24438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A139F38-8DD6-4FD6-B035-DBCA11225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852" y="1036745"/>
            <a:ext cx="5458265" cy="2443850"/>
          </a:xfrm>
          <a:prstGeom prst="rect">
            <a:avLst/>
          </a:prstGeom>
        </p:spPr>
      </p:pic>
      <p:pic>
        <p:nvPicPr>
          <p:cNvPr id="10" name="Picture 9" descr="A picture containing clock, drawing&#10;&#10;Description automatically generated">
            <a:extLst>
              <a:ext uri="{FF2B5EF4-FFF2-40B4-BE49-F238E27FC236}">
                <a16:creationId xmlns:a16="http://schemas.microsoft.com/office/drawing/2014/main" id="{F993031F-F465-4118-890B-4157232C4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96" y="4122527"/>
            <a:ext cx="4749358" cy="2443851"/>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CBA95F6F-4588-4AE5-9F3A-86B116698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330" y="4331987"/>
            <a:ext cx="5480693" cy="2234391"/>
          </a:xfrm>
          <a:prstGeom prst="rect">
            <a:avLst/>
          </a:prstGeom>
        </p:spPr>
      </p:pic>
    </p:spTree>
    <p:extLst>
      <p:ext uri="{BB962C8B-B14F-4D97-AF65-F5344CB8AC3E}">
        <p14:creationId xmlns:p14="http://schemas.microsoft.com/office/powerpoint/2010/main" val="156195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r>
              <a:rPr lang="en-US" sz="4000" dirty="0">
                <a:solidFill>
                  <a:schemeClr val="bg1"/>
                </a:solidFill>
              </a:rPr>
              <a:t>Analysis of the results</a:t>
            </a:r>
            <a:endParaRPr lang="en-US" sz="4000" dirty="0"/>
          </a:p>
        </p:txBody>
      </p:sp>
      <p:pic>
        <p:nvPicPr>
          <p:cNvPr id="5" name="Picture 4" descr="A screenshot of a cell phone&#10;&#10;Description automatically generated">
            <a:extLst>
              <a:ext uri="{FF2B5EF4-FFF2-40B4-BE49-F238E27FC236}">
                <a16:creationId xmlns:a16="http://schemas.microsoft.com/office/drawing/2014/main" id="{8013D5D6-0CCF-4294-9C54-C91AC8BFB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09" y="1090389"/>
            <a:ext cx="4867422" cy="235742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0E5832B-7274-46D2-96D6-9BC92BD62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706" y="1071579"/>
            <a:ext cx="5495021" cy="235742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9B520F7-6231-4D18-8B96-97C7DF4C0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7354" y="3650566"/>
            <a:ext cx="6754168" cy="2915057"/>
          </a:xfrm>
          <a:prstGeom prst="rect">
            <a:avLst/>
          </a:prstGeom>
        </p:spPr>
      </p:pic>
    </p:spTree>
    <p:extLst>
      <p:ext uri="{BB962C8B-B14F-4D97-AF65-F5344CB8AC3E}">
        <p14:creationId xmlns:p14="http://schemas.microsoft.com/office/powerpoint/2010/main" val="180331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pPr algn="l"/>
            <a:r>
              <a:rPr lang="en-US" sz="4000" dirty="0">
                <a:solidFill>
                  <a:schemeClr val="bg1"/>
                </a:solidFill>
              </a:rPr>
              <a:t>Lessons Learned</a:t>
            </a:r>
          </a:p>
        </p:txBody>
      </p:sp>
      <p:sp>
        <p:nvSpPr>
          <p:cNvPr id="7" name="TextBox 6">
            <a:extLst>
              <a:ext uri="{FF2B5EF4-FFF2-40B4-BE49-F238E27FC236}">
                <a16:creationId xmlns:a16="http://schemas.microsoft.com/office/drawing/2014/main" id="{22282EC6-874C-46B3-AE8B-95B4E0AE8DFD}"/>
              </a:ext>
            </a:extLst>
          </p:cNvPr>
          <p:cNvSpPr txBox="1"/>
          <p:nvPr/>
        </p:nvSpPr>
        <p:spPr>
          <a:xfrm>
            <a:off x="2517732" y="1440493"/>
            <a:ext cx="6488483"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Single page Application using React framework</a:t>
            </a:r>
          </a:p>
          <a:p>
            <a:pPr marL="342900" indent="-342900">
              <a:buFont typeface="Arial" panose="020B0604020202020204" pitchFamily="34" charset="0"/>
              <a:buChar char="•"/>
            </a:pPr>
            <a:r>
              <a:rPr lang="en-US" sz="2400" dirty="0">
                <a:solidFill>
                  <a:schemeClr val="bg1"/>
                </a:solidFill>
              </a:rPr>
              <a:t>Designs</a:t>
            </a:r>
          </a:p>
          <a:p>
            <a:pPr marL="285750" indent="-285750">
              <a:buFont typeface="Arial" panose="020B0604020202020204" pitchFamily="34" charset="0"/>
              <a:buChar char="•"/>
            </a:pPr>
            <a:r>
              <a:rPr lang="en-US" sz="2400" dirty="0">
                <a:solidFill>
                  <a:schemeClr val="bg1"/>
                </a:solidFill>
              </a:rPr>
              <a:t>GitHub</a:t>
            </a:r>
          </a:p>
          <a:p>
            <a:pPr marL="285750" indent="-285750">
              <a:buFont typeface="Arial" panose="020B0604020202020204" pitchFamily="34" charset="0"/>
              <a:buChar char="•"/>
            </a:pPr>
            <a:r>
              <a:rPr lang="en-US" sz="2400" dirty="0">
                <a:solidFill>
                  <a:schemeClr val="bg1"/>
                </a:solidFill>
              </a:rPr>
              <a:t>What is think Aloud and Benchmark testing.</a:t>
            </a:r>
          </a:p>
          <a:p>
            <a:pPr marL="285750" indent="-285750">
              <a:buFont typeface="Arial" panose="020B0604020202020204" pitchFamily="34" charset="0"/>
              <a:buChar char="•"/>
            </a:pPr>
            <a:r>
              <a:rPr lang="en-US" sz="2400" dirty="0">
                <a:solidFill>
                  <a:schemeClr val="bg1"/>
                </a:solidFill>
              </a:rPr>
              <a:t>Automated testing</a:t>
            </a:r>
          </a:p>
          <a:p>
            <a:endParaRPr lang="en-US" dirty="0"/>
          </a:p>
        </p:txBody>
      </p:sp>
    </p:spTree>
    <p:extLst>
      <p:ext uri="{BB962C8B-B14F-4D97-AF65-F5344CB8AC3E}">
        <p14:creationId xmlns:p14="http://schemas.microsoft.com/office/powerpoint/2010/main" val="295723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983293"/>
          </a:xfrm>
        </p:spPr>
        <p:txBody>
          <a:bodyPr anchor="ctr">
            <a:normAutofit/>
          </a:bodyPr>
          <a:lstStyle/>
          <a:p>
            <a:pPr algn="l"/>
            <a:r>
              <a:rPr lang="en-US" sz="4000" dirty="0">
                <a:solidFill>
                  <a:schemeClr val="bg1"/>
                </a:solidFill>
              </a:rPr>
              <a:t>Introduction </a:t>
            </a:r>
          </a:p>
        </p:txBody>
      </p:sp>
      <p:sp>
        <p:nvSpPr>
          <p:cNvPr id="3" name="Subtitle 2">
            <a:extLst>
              <a:ext uri="{FF2B5EF4-FFF2-40B4-BE49-F238E27FC236}">
                <a16:creationId xmlns:a16="http://schemas.microsoft.com/office/drawing/2014/main" id="{2F6FDCA8-3CB1-46B9-B553-69FC233140E7}"/>
              </a:ext>
            </a:extLst>
          </p:cNvPr>
          <p:cNvSpPr>
            <a:spLocks noGrp="1"/>
          </p:cNvSpPr>
          <p:nvPr>
            <p:ph type="subTitle" idx="1"/>
          </p:nvPr>
        </p:nvSpPr>
        <p:spPr>
          <a:xfrm>
            <a:off x="0" y="867553"/>
            <a:ext cx="6960524" cy="857949"/>
          </a:xfrm>
        </p:spPr>
        <p:txBody>
          <a:bodyPr anchor="ctr">
            <a:normAutofit/>
          </a:bodyPr>
          <a:lstStyle/>
          <a:p>
            <a:pPr algn="l"/>
            <a:r>
              <a:rPr lang="en-US" sz="3600" dirty="0">
                <a:solidFill>
                  <a:schemeClr val="accent2">
                    <a:lumMod val="60000"/>
                    <a:lumOff val="40000"/>
                  </a:schemeClr>
                </a:solidFill>
              </a:rPr>
              <a:t>The Citizen Journalist</a:t>
            </a:r>
          </a:p>
        </p:txBody>
      </p:sp>
      <p:sp>
        <p:nvSpPr>
          <p:cNvPr id="8" name="Subtitle 2">
            <a:extLst>
              <a:ext uri="{FF2B5EF4-FFF2-40B4-BE49-F238E27FC236}">
                <a16:creationId xmlns:a16="http://schemas.microsoft.com/office/drawing/2014/main" id="{5610AC10-F7C3-415A-8835-91931EC44801}"/>
              </a:ext>
            </a:extLst>
          </p:cNvPr>
          <p:cNvSpPr txBox="1">
            <a:spLocks/>
          </p:cNvSpPr>
          <p:nvPr/>
        </p:nvSpPr>
        <p:spPr>
          <a:xfrm>
            <a:off x="125146" y="1810180"/>
            <a:ext cx="6960524" cy="8579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Font typeface="Arial" panose="020B0604020202020204" pitchFamily="34" charset="0"/>
              <a:buChar char="•"/>
            </a:pPr>
            <a:endParaRPr lang="en-US" sz="3600" dirty="0"/>
          </a:p>
        </p:txBody>
      </p:sp>
      <p:sp>
        <p:nvSpPr>
          <p:cNvPr id="5" name="TextBox 4">
            <a:extLst>
              <a:ext uri="{FF2B5EF4-FFF2-40B4-BE49-F238E27FC236}">
                <a16:creationId xmlns:a16="http://schemas.microsoft.com/office/drawing/2014/main" id="{64F8A849-0A1C-4A25-879C-37DF4AFCE08A}"/>
              </a:ext>
            </a:extLst>
          </p:cNvPr>
          <p:cNvSpPr txBox="1"/>
          <p:nvPr/>
        </p:nvSpPr>
        <p:spPr>
          <a:xfrm>
            <a:off x="916430" y="1753728"/>
            <a:ext cx="10359139" cy="4031873"/>
          </a:xfrm>
          <a:prstGeom prst="rect">
            <a:avLst/>
          </a:prstGeom>
          <a:noFill/>
        </p:spPr>
        <p:txBody>
          <a:bodyPr wrap="square" rtlCol="0">
            <a:spAutoFit/>
          </a:bodyPr>
          <a:lstStyle/>
          <a:p>
            <a:pPr algn="just"/>
            <a:r>
              <a:rPr lang="en-US" sz="3200" dirty="0">
                <a:solidFill>
                  <a:schemeClr val="bg1"/>
                </a:solidFill>
              </a:rPr>
              <a:t>A newspaper that the crowd Sources the news from information provided by the citizens. The idea is the citizens will come up with events, not just news events but also theater events book reviews or sporting events etc. They will not just take photos of the events but also write a story that goes with the events. Then, They will file for a consideration to the publication of the newspaper</a:t>
            </a:r>
          </a:p>
        </p:txBody>
      </p:sp>
    </p:spTree>
    <p:extLst>
      <p:ext uri="{BB962C8B-B14F-4D97-AF65-F5344CB8AC3E}">
        <p14:creationId xmlns:p14="http://schemas.microsoft.com/office/powerpoint/2010/main" val="145238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25042"/>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1739866" y="2793304"/>
            <a:ext cx="7985759" cy="868823"/>
          </a:xfrm>
        </p:spPr>
        <p:txBody>
          <a:bodyPr anchor="ctr">
            <a:normAutofit/>
          </a:bodyPr>
          <a:lstStyle/>
          <a:p>
            <a:pPr algn="ctr"/>
            <a:r>
              <a:rPr lang="en-US" sz="4400" dirty="0">
                <a:solidFill>
                  <a:schemeClr val="bg1"/>
                </a:solidFill>
              </a:rPr>
              <a:t>Thank you</a:t>
            </a:r>
          </a:p>
        </p:txBody>
      </p:sp>
    </p:spTree>
    <p:extLst>
      <p:ext uri="{BB962C8B-B14F-4D97-AF65-F5344CB8AC3E}">
        <p14:creationId xmlns:p14="http://schemas.microsoft.com/office/powerpoint/2010/main" val="288807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pPr algn="l"/>
            <a:r>
              <a:rPr lang="en-US" sz="4000" b="1" dirty="0">
                <a:solidFill>
                  <a:schemeClr val="bg1"/>
                </a:solidFill>
              </a:rPr>
              <a:t>Introduction to use case</a:t>
            </a:r>
          </a:p>
        </p:txBody>
      </p:sp>
      <p:sp>
        <p:nvSpPr>
          <p:cNvPr id="5" name="TextBox 4">
            <a:extLst>
              <a:ext uri="{FF2B5EF4-FFF2-40B4-BE49-F238E27FC236}">
                <a16:creationId xmlns:a16="http://schemas.microsoft.com/office/drawing/2014/main" id="{9EFCC901-FDA8-4ED6-B335-35674EC6D9DE}"/>
              </a:ext>
            </a:extLst>
          </p:cNvPr>
          <p:cNvSpPr txBox="1"/>
          <p:nvPr/>
        </p:nvSpPr>
        <p:spPr>
          <a:xfrm>
            <a:off x="388307" y="1114816"/>
            <a:ext cx="10597019" cy="4308872"/>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Users should find it easy to read at night with low brightness </a:t>
            </a:r>
          </a:p>
          <a:p>
            <a:pPr marL="285750" indent="-285750">
              <a:buFont typeface="Arial" panose="020B0604020202020204" pitchFamily="34" charset="0"/>
              <a:buChar char="•"/>
            </a:pPr>
            <a:r>
              <a:rPr lang="en-US" sz="3200" dirty="0">
                <a:solidFill>
                  <a:schemeClr val="bg1"/>
                </a:solidFill>
              </a:rPr>
              <a:t>User should get daily news updates to be more aware </a:t>
            </a:r>
          </a:p>
          <a:p>
            <a:pPr marL="285750" indent="-285750">
              <a:buFont typeface="Arial" panose="020B0604020202020204" pitchFamily="34" charset="0"/>
              <a:buChar char="•"/>
            </a:pPr>
            <a:r>
              <a:rPr lang="en-US" sz="3200" dirty="0">
                <a:solidFill>
                  <a:schemeClr val="bg1"/>
                </a:solidFill>
              </a:rPr>
              <a:t>They can login into website to get more usage.</a:t>
            </a:r>
          </a:p>
          <a:p>
            <a:pPr marL="285750" indent="-285750">
              <a:buFont typeface="Arial" panose="020B0604020202020204" pitchFamily="34" charset="0"/>
              <a:buChar char="•"/>
            </a:pPr>
            <a:r>
              <a:rPr lang="en-US" sz="3200" dirty="0">
                <a:solidFill>
                  <a:schemeClr val="bg1"/>
                </a:solidFill>
              </a:rPr>
              <a:t>Citizens can upload news to create more awareness among people.</a:t>
            </a:r>
          </a:p>
          <a:p>
            <a:pPr marL="285750" indent="-285750">
              <a:buFont typeface="Arial" panose="020B0604020202020204" pitchFamily="34" charset="0"/>
              <a:buChar char="•"/>
            </a:pPr>
            <a:r>
              <a:rPr lang="en-US" sz="3200" dirty="0">
                <a:solidFill>
                  <a:schemeClr val="bg1"/>
                </a:solidFill>
              </a:rPr>
              <a:t>Users can update any Events around them.   </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81809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253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1878904" y="2572708"/>
            <a:ext cx="7985759" cy="1510777"/>
          </a:xfrm>
        </p:spPr>
        <p:txBody>
          <a:bodyPr anchor="ctr">
            <a:normAutofit/>
          </a:bodyPr>
          <a:lstStyle/>
          <a:p>
            <a:pPr algn="ctr"/>
            <a:r>
              <a:rPr lang="en-US" sz="4800" dirty="0">
                <a:solidFill>
                  <a:schemeClr val="bg1"/>
                </a:solidFill>
              </a:rPr>
              <a:t>Motivation</a:t>
            </a:r>
          </a:p>
        </p:txBody>
      </p:sp>
    </p:spTree>
    <p:extLst>
      <p:ext uri="{BB962C8B-B14F-4D97-AF65-F5344CB8AC3E}">
        <p14:creationId xmlns:p14="http://schemas.microsoft.com/office/powerpoint/2010/main" val="396506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25062"/>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pPr algn="l"/>
            <a:r>
              <a:rPr lang="en-US" sz="4000" dirty="0">
                <a:solidFill>
                  <a:schemeClr val="bg1"/>
                </a:solidFill>
              </a:rPr>
              <a:t>Competitors</a:t>
            </a:r>
          </a:p>
        </p:txBody>
      </p:sp>
      <p:graphicFrame>
        <p:nvGraphicFramePr>
          <p:cNvPr id="8" name="Table 8">
            <a:extLst>
              <a:ext uri="{FF2B5EF4-FFF2-40B4-BE49-F238E27FC236}">
                <a16:creationId xmlns:a16="http://schemas.microsoft.com/office/drawing/2014/main" id="{9C7F88B2-56B7-4FD5-9976-83533C668525}"/>
              </a:ext>
            </a:extLst>
          </p:cNvPr>
          <p:cNvGraphicFramePr>
            <a:graphicFrameLocks noGrp="1"/>
          </p:cNvGraphicFramePr>
          <p:nvPr>
            <p:extLst>
              <p:ext uri="{D42A27DB-BD31-4B8C-83A1-F6EECF244321}">
                <p14:modId xmlns:p14="http://schemas.microsoft.com/office/powerpoint/2010/main" val="3922236157"/>
              </p:ext>
            </p:extLst>
          </p:nvPr>
        </p:nvGraphicFramePr>
        <p:xfrm>
          <a:off x="432011" y="1624902"/>
          <a:ext cx="10878991" cy="4176798"/>
        </p:xfrm>
        <a:graphic>
          <a:graphicData uri="http://schemas.openxmlformats.org/drawingml/2006/table">
            <a:tbl>
              <a:tblPr firstRow="1" bandRow="1">
                <a:tableStyleId>{5C22544A-7EE6-4342-B048-85BDC9FD1C3A}</a:tableStyleId>
              </a:tblPr>
              <a:tblGrid>
                <a:gridCol w="1165010">
                  <a:extLst>
                    <a:ext uri="{9D8B030D-6E8A-4147-A177-3AD203B41FA5}">
                      <a16:colId xmlns:a16="http://schemas.microsoft.com/office/drawing/2014/main" val="1541176540"/>
                    </a:ext>
                  </a:extLst>
                </a:gridCol>
                <a:gridCol w="4223469">
                  <a:extLst>
                    <a:ext uri="{9D8B030D-6E8A-4147-A177-3AD203B41FA5}">
                      <a16:colId xmlns:a16="http://schemas.microsoft.com/office/drawing/2014/main" val="2465639474"/>
                    </a:ext>
                  </a:extLst>
                </a:gridCol>
                <a:gridCol w="5490512">
                  <a:extLst>
                    <a:ext uri="{9D8B030D-6E8A-4147-A177-3AD203B41FA5}">
                      <a16:colId xmlns:a16="http://schemas.microsoft.com/office/drawing/2014/main" val="2738879643"/>
                    </a:ext>
                  </a:extLst>
                </a:gridCol>
              </a:tblGrid>
              <a:tr h="627864">
                <a:tc>
                  <a:txBody>
                    <a:bodyPr/>
                    <a:lstStyle/>
                    <a:p>
                      <a:r>
                        <a:rPr lang="en-US" dirty="0"/>
                        <a:t>NO.</a:t>
                      </a:r>
                    </a:p>
                  </a:txBody>
                  <a:tcPr/>
                </a:tc>
                <a:tc>
                  <a:txBody>
                    <a:bodyPr/>
                    <a:lstStyle/>
                    <a:p>
                      <a:r>
                        <a:rPr lang="en-US" sz="1800" b="1" i="0" kern="1200" dirty="0">
                          <a:solidFill>
                            <a:schemeClr val="lt1"/>
                          </a:solidFill>
                          <a:effectLst/>
                          <a:latin typeface="+mn-lt"/>
                          <a:ea typeface="+mn-ea"/>
                          <a:cs typeface="+mn-cs"/>
                        </a:rPr>
                        <a:t>Newspaper</a:t>
                      </a:r>
                      <a:endParaRPr lang="en-US" dirty="0"/>
                    </a:p>
                  </a:txBody>
                  <a:tcPr/>
                </a:tc>
                <a:tc>
                  <a:txBody>
                    <a:bodyPr/>
                    <a:lstStyle/>
                    <a:p>
                      <a:r>
                        <a:rPr lang="en-US" dirty="0"/>
                        <a:t>Website link</a:t>
                      </a:r>
                    </a:p>
                  </a:txBody>
                  <a:tcPr/>
                </a:tc>
                <a:extLst>
                  <a:ext uri="{0D108BD9-81ED-4DB2-BD59-A6C34878D82A}">
                    <a16:rowId xmlns:a16="http://schemas.microsoft.com/office/drawing/2014/main" val="3232852120"/>
                  </a:ext>
                </a:extLst>
              </a:tr>
              <a:tr h="722475">
                <a:tc>
                  <a:txBody>
                    <a:bodyPr/>
                    <a:lstStyle/>
                    <a:p>
                      <a:r>
                        <a:rPr lang="en-US" dirty="0"/>
                        <a:t>1.</a:t>
                      </a:r>
                    </a:p>
                  </a:txBody>
                  <a:tcPr/>
                </a:tc>
                <a:tc>
                  <a:txBody>
                    <a:bodyPr/>
                    <a:lstStyle/>
                    <a:p>
                      <a:r>
                        <a:rPr lang="en-US" dirty="0"/>
                        <a:t>Süddeutsche Zeitung</a:t>
                      </a:r>
                    </a:p>
                  </a:txBody>
                  <a:tcPr/>
                </a:tc>
                <a:tc>
                  <a:txBody>
                    <a:bodyPr/>
                    <a:lstStyle/>
                    <a:p>
                      <a:r>
                        <a:rPr lang="en-US" dirty="0">
                          <a:hlinkClick r:id="rId3"/>
                        </a:rPr>
                        <a:t>https://www.sueddeutsche.de/</a:t>
                      </a:r>
                      <a:endParaRPr lang="en-US" dirty="0"/>
                    </a:p>
                  </a:txBody>
                  <a:tcPr/>
                </a:tc>
                <a:extLst>
                  <a:ext uri="{0D108BD9-81ED-4DB2-BD59-A6C34878D82A}">
                    <a16:rowId xmlns:a16="http://schemas.microsoft.com/office/drawing/2014/main" val="342843676"/>
                  </a:ext>
                </a:extLst>
              </a:tr>
              <a:tr h="854304">
                <a:tc>
                  <a:txBody>
                    <a:bodyPr/>
                    <a:lstStyle/>
                    <a:p>
                      <a:r>
                        <a:rPr lang="en-US" dirty="0"/>
                        <a:t>2.</a:t>
                      </a:r>
                    </a:p>
                  </a:txBody>
                  <a:tcPr/>
                </a:tc>
                <a:tc>
                  <a:txBody>
                    <a:bodyPr/>
                    <a:lstStyle/>
                    <a:p>
                      <a:r>
                        <a:rPr lang="en-US" dirty="0"/>
                        <a:t>Frankfurter Allgemeine Zeitung</a:t>
                      </a:r>
                    </a:p>
                  </a:txBody>
                  <a:tcPr/>
                </a:tc>
                <a:tc>
                  <a:txBody>
                    <a:bodyPr/>
                    <a:lstStyle/>
                    <a:p>
                      <a:r>
                        <a:rPr lang="en-US" dirty="0">
                          <a:hlinkClick r:id="rId4"/>
                        </a:rPr>
                        <a:t>https://www.faz.net/aktuell/</a:t>
                      </a:r>
                      <a:endParaRPr lang="en-US" dirty="0"/>
                    </a:p>
                  </a:txBody>
                  <a:tcPr/>
                </a:tc>
                <a:extLst>
                  <a:ext uri="{0D108BD9-81ED-4DB2-BD59-A6C34878D82A}">
                    <a16:rowId xmlns:a16="http://schemas.microsoft.com/office/drawing/2014/main" val="1683370402"/>
                  </a:ext>
                </a:extLst>
              </a:tr>
              <a:tr h="722475">
                <a:tc>
                  <a:txBody>
                    <a:bodyPr/>
                    <a:lstStyle/>
                    <a:p>
                      <a:r>
                        <a:rPr lang="en-US" dirty="0"/>
                        <a:t>3.</a:t>
                      </a:r>
                    </a:p>
                  </a:txBody>
                  <a:tcPr/>
                </a:tc>
                <a:tc>
                  <a:txBody>
                    <a:bodyPr/>
                    <a:lstStyle/>
                    <a:p>
                      <a:r>
                        <a:rPr lang="en-US" dirty="0">
                          <a:effectLst/>
                        </a:rPr>
                        <a:t>Die Welt</a:t>
                      </a:r>
                    </a:p>
                  </a:txBody>
                  <a:tcPr marL="95250" marR="95250" marT="76200" marB="76200" anchor="ctr"/>
                </a:tc>
                <a:tc>
                  <a:txBody>
                    <a:bodyPr/>
                    <a:lstStyle/>
                    <a:p>
                      <a:r>
                        <a:rPr lang="en-US" dirty="0">
                          <a:hlinkClick r:id="rId5"/>
                        </a:rPr>
                        <a:t>https://www.welt.de/</a:t>
                      </a:r>
                      <a:endParaRPr lang="en-US" dirty="0">
                        <a:effectLst/>
                      </a:endParaRPr>
                    </a:p>
                  </a:txBody>
                  <a:tcPr marL="95250" marR="95250" marT="76200" marB="76200" anchor="ctr"/>
                </a:tc>
                <a:extLst>
                  <a:ext uri="{0D108BD9-81ED-4DB2-BD59-A6C34878D82A}">
                    <a16:rowId xmlns:a16="http://schemas.microsoft.com/office/drawing/2014/main" val="2847354301"/>
                  </a:ext>
                </a:extLst>
              </a:tr>
              <a:tr h="722475">
                <a:tc>
                  <a:txBody>
                    <a:bodyPr/>
                    <a:lstStyle/>
                    <a:p>
                      <a:r>
                        <a:rPr lang="en-US" dirty="0">
                          <a:effectLst/>
                        </a:rPr>
                        <a:t>4.</a:t>
                      </a:r>
                    </a:p>
                  </a:txBody>
                  <a:tcPr marR="95250" marT="76200" marB="76200" anchor="ctr"/>
                </a:tc>
                <a:tc>
                  <a:txBody>
                    <a:bodyPr/>
                    <a:lstStyle/>
                    <a:p>
                      <a:r>
                        <a:rPr lang="en-US" b="0" dirty="0">
                          <a:effectLst/>
                        </a:rPr>
                        <a:t>Handelsblatt</a:t>
                      </a:r>
                    </a:p>
                  </a:txBody>
                  <a:tcPr marL="95250" marR="95250" marT="76200" marB="76200" anchor="ctr"/>
                </a:tc>
                <a:tc>
                  <a:txBody>
                    <a:bodyPr/>
                    <a:lstStyle/>
                    <a:p>
                      <a:r>
                        <a:rPr lang="en-US" dirty="0">
                          <a:hlinkClick r:id="rId6"/>
                        </a:rPr>
                        <a:t>https://www.handelsblatt.com/sea/?gclid=Cj0KCQjw3qzzBRDnARIsAECmryrET5X91XSHXPC3qxngO7Qp5XxAz6ADAwibboryWVSRyZG5lGrIcd8aAl64EALw_wcB</a:t>
                      </a:r>
                      <a:endParaRPr lang="en-US" b="0" dirty="0">
                        <a:effectLst/>
                      </a:endParaRPr>
                    </a:p>
                  </a:txBody>
                  <a:tcPr marL="95250" marR="95250" marT="76200" marB="76200" anchor="ctr"/>
                </a:tc>
                <a:extLst>
                  <a:ext uri="{0D108BD9-81ED-4DB2-BD59-A6C34878D82A}">
                    <a16:rowId xmlns:a16="http://schemas.microsoft.com/office/drawing/2014/main" val="3523759188"/>
                  </a:ext>
                </a:extLst>
              </a:tr>
            </a:tbl>
          </a:graphicData>
        </a:graphic>
      </p:graphicFrame>
    </p:spTree>
    <p:extLst>
      <p:ext uri="{BB962C8B-B14F-4D97-AF65-F5344CB8AC3E}">
        <p14:creationId xmlns:p14="http://schemas.microsoft.com/office/powerpoint/2010/main" val="107273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0"/>
            <a:ext cx="7985759" cy="868823"/>
          </a:xfrm>
        </p:spPr>
        <p:txBody>
          <a:bodyPr anchor="ctr">
            <a:normAutofit/>
          </a:bodyPr>
          <a:lstStyle/>
          <a:p>
            <a:pPr algn="l"/>
            <a:r>
              <a:rPr lang="en-US" sz="4000" dirty="0">
                <a:solidFill>
                  <a:schemeClr val="bg1"/>
                </a:solidFill>
              </a:rPr>
              <a:t>Competitors</a:t>
            </a:r>
          </a:p>
        </p:txBody>
      </p:sp>
      <p:sp>
        <p:nvSpPr>
          <p:cNvPr id="5" name="TextBox 4">
            <a:extLst>
              <a:ext uri="{FF2B5EF4-FFF2-40B4-BE49-F238E27FC236}">
                <a16:creationId xmlns:a16="http://schemas.microsoft.com/office/drawing/2014/main" id="{9665F399-DFE3-41B8-92E9-8B8DE4F19BA9}"/>
              </a:ext>
            </a:extLst>
          </p:cNvPr>
          <p:cNvSpPr txBox="1"/>
          <p:nvPr/>
        </p:nvSpPr>
        <p:spPr>
          <a:xfrm>
            <a:off x="200416" y="868823"/>
            <a:ext cx="11548998"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p:txBody>
      </p:sp>
      <p:pic>
        <p:nvPicPr>
          <p:cNvPr id="6" name="Picture 5" descr="A screenshot of a cell phone&#10;&#10;Description automatically generated">
            <a:extLst>
              <a:ext uri="{FF2B5EF4-FFF2-40B4-BE49-F238E27FC236}">
                <a16:creationId xmlns:a16="http://schemas.microsoft.com/office/drawing/2014/main" id="{E5D7442C-8C99-4011-B0DE-B5FAC1876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335" y="969031"/>
            <a:ext cx="4041868" cy="435254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F67216DB-A995-466A-9C1A-1CAD0829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758" y="212942"/>
            <a:ext cx="4545657" cy="435254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EC644D-06CC-4E23-9B9B-5AC788EF3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0" y="2208665"/>
            <a:ext cx="4041869" cy="4236379"/>
          </a:xfrm>
          <a:prstGeom prst="rect">
            <a:avLst/>
          </a:prstGeom>
        </p:spPr>
      </p:pic>
    </p:spTree>
    <p:extLst>
      <p:ext uri="{BB962C8B-B14F-4D97-AF65-F5344CB8AC3E}">
        <p14:creationId xmlns:p14="http://schemas.microsoft.com/office/powerpoint/2010/main" val="84850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t="8483" r="9091" b="14908"/>
          <a:stretch/>
        </p:blipFill>
        <p:spPr>
          <a:xfrm>
            <a:off x="20" y="-1252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23219"/>
            <a:ext cx="8567803" cy="853603"/>
          </a:xfrm>
        </p:spPr>
        <p:txBody>
          <a:bodyPr>
            <a:normAutofit/>
          </a:bodyPr>
          <a:lstStyle/>
          <a:p>
            <a:r>
              <a:rPr lang="en-US" sz="4800" dirty="0">
                <a:solidFill>
                  <a:schemeClr val="bg1"/>
                </a:solidFill>
              </a:rPr>
              <a:t>Design Process</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4F4E8EB-24BC-481A-AE3E-5792B94D9450}"/>
              </a:ext>
            </a:extLst>
          </p:cNvPr>
          <p:cNvSpPr txBox="1"/>
          <p:nvPr/>
        </p:nvSpPr>
        <p:spPr>
          <a:xfrm>
            <a:off x="171217" y="781706"/>
            <a:ext cx="2630466" cy="461665"/>
          </a:xfrm>
          <a:prstGeom prst="rect">
            <a:avLst/>
          </a:prstGeom>
          <a:noFill/>
        </p:spPr>
        <p:txBody>
          <a:bodyPr wrap="square" rtlCol="0">
            <a:spAutoFit/>
          </a:bodyPr>
          <a:lstStyle/>
          <a:p>
            <a:r>
              <a:rPr lang="en-US" sz="2400" dirty="0">
                <a:solidFill>
                  <a:schemeClr val="bg1"/>
                </a:solidFill>
              </a:rPr>
              <a:t>Sketches</a:t>
            </a:r>
          </a:p>
        </p:txBody>
      </p:sp>
      <p:pic>
        <p:nvPicPr>
          <p:cNvPr id="6" name="Picture 5" descr="A close up of text on a white background&#10;&#10;Description automatically generated">
            <a:extLst>
              <a:ext uri="{FF2B5EF4-FFF2-40B4-BE49-F238E27FC236}">
                <a16:creationId xmlns:a16="http://schemas.microsoft.com/office/drawing/2014/main" id="{C0503CE4-F239-4909-8C23-239A888D2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17" y="1628176"/>
            <a:ext cx="3094989" cy="2314313"/>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2C80DF24-EF97-4313-92EC-4CF4BAC04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277" y="1607100"/>
            <a:ext cx="2943506" cy="2314313"/>
          </a:xfrm>
          <a:prstGeom prst="rect">
            <a:avLst/>
          </a:prstGeom>
        </p:spPr>
      </p:pic>
      <p:pic>
        <p:nvPicPr>
          <p:cNvPr id="14" name="Picture 13" descr="A close up of text on a whiteboard&#10;&#10;Description automatically generated">
            <a:extLst>
              <a:ext uri="{FF2B5EF4-FFF2-40B4-BE49-F238E27FC236}">
                <a16:creationId xmlns:a16="http://schemas.microsoft.com/office/drawing/2014/main" id="{611B99DA-946D-44D6-B415-179514755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683" y="4525230"/>
            <a:ext cx="3086112" cy="2245953"/>
          </a:xfrm>
          <a:prstGeom prst="rect">
            <a:avLst/>
          </a:prstGeom>
        </p:spPr>
      </p:pic>
      <p:pic>
        <p:nvPicPr>
          <p:cNvPr id="16" name="Picture 15" descr="A close up of text on a white background&#10;&#10;Description automatically generated">
            <a:extLst>
              <a:ext uri="{FF2B5EF4-FFF2-40B4-BE49-F238E27FC236}">
                <a16:creationId xmlns:a16="http://schemas.microsoft.com/office/drawing/2014/main" id="{9305F4E7-6729-431A-99D5-CF284250B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6800" y="4525230"/>
            <a:ext cx="3375929" cy="2250209"/>
          </a:xfrm>
          <a:prstGeom prst="rect">
            <a:avLst/>
          </a:prstGeom>
        </p:spPr>
      </p:pic>
      <p:pic>
        <p:nvPicPr>
          <p:cNvPr id="18" name="Picture 17" descr="A close up of text on a white background&#10;&#10;Description automatically generated">
            <a:extLst>
              <a:ext uri="{FF2B5EF4-FFF2-40B4-BE49-F238E27FC236}">
                <a16:creationId xmlns:a16="http://schemas.microsoft.com/office/drawing/2014/main" id="{FBF778A2-13CC-42A5-BB28-AC88715C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991" y="1185663"/>
            <a:ext cx="3086111" cy="2314313"/>
          </a:xfrm>
          <a:prstGeom prst="rect">
            <a:avLst/>
          </a:prstGeom>
        </p:spPr>
      </p:pic>
      <p:sp>
        <p:nvSpPr>
          <p:cNvPr id="19" name="TextBox 18">
            <a:extLst>
              <a:ext uri="{FF2B5EF4-FFF2-40B4-BE49-F238E27FC236}">
                <a16:creationId xmlns:a16="http://schemas.microsoft.com/office/drawing/2014/main" id="{B3FB7781-0B4B-4763-A64C-8D25D5B386B3}"/>
              </a:ext>
            </a:extLst>
          </p:cNvPr>
          <p:cNvSpPr txBox="1"/>
          <p:nvPr/>
        </p:nvSpPr>
        <p:spPr>
          <a:xfrm>
            <a:off x="5414040" y="855669"/>
            <a:ext cx="1544012" cy="369332"/>
          </a:xfrm>
          <a:prstGeom prst="rect">
            <a:avLst/>
          </a:prstGeom>
          <a:noFill/>
        </p:spPr>
        <p:txBody>
          <a:bodyPr wrap="none" rtlCol="0">
            <a:spAutoFit/>
          </a:bodyPr>
          <a:lstStyle/>
          <a:p>
            <a:r>
              <a:rPr lang="en-US" dirty="0">
                <a:solidFill>
                  <a:schemeClr val="bg1"/>
                </a:solidFill>
              </a:rPr>
              <a:t>Home page</a:t>
            </a:r>
          </a:p>
        </p:txBody>
      </p:sp>
      <p:sp>
        <p:nvSpPr>
          <p:cNvPr id="20" name="Rectangle 19">
            <a:extLst>
              <a:ext uri="{FF2B5EF4-FFF2-40B4-BE49-F238E27FC236}">
                <a16:creationId xmlns:a16="http://schemas.microsoft.com/office/drawing/2014/main" id="{F708C0FB-F23E-4B3E-9C4C-856072B35AA1}"/>
              </a:ext>
            </a:extLst>
          </p:cNvPr>
          <p:cNvSpPr/>
          <p:nvPr/>
        </p:nvSpPr>
        <p:spPr>
          <a:xfrm>
            <a:off x="7662758" y="4138158"/>
            <a:ext cx="1963999" cy="369332"/>
          </a:xfrm>
          <a:prstGeom prst="rect">
            <a:avLst/>
          </a:prstGeom>
        </p:spPr>
        <p:txBody>
          <a:bodyPr wrap="none">
            <a:spAutoFit/>
          </a:bodyPr>
          <a:lstStyle/>
          <a:p>
            <a:r>
              <a:rPr lang="en-US" dirty="0" err="1">
                <a:solidFill>
                  <a:schemeClr val="bg1"/>
                </a:solidFill>
              </a:rPr>
              <a:t>sidemenu</a:t>
            </a:r>
            <a:r>
              <a:rPr lang="en-US" dirty="0">
                <a:solidFill>
                  <a:schemeClr val="bg1"/>
                </a:solidFill>
              </a:rPr>
              <a:t> page</a:t>
            </a:r>
          </a:p>
        </p:txBody>
      </p:sp>
      <p:sp>
        <p:nvSpPr>
          <p:cNvPr id="21" name="Rectangle 20">
            <a:extLst>
              <a:ext uri="{FF2B5EF4-FFF2-40B4-BE49-F238E27FC236}">
                <a16:creationId xmlns:a16="http://schemas.microsoft.com/office/drawing/2014/main" id="{70A9FBCA-CC9A-4E75-84E5-F9A666AADE63}"/>
              </a:ext>
            </a:extLst>
          </p:cNvPr>
          <p:cNvSpPr/>
          <p:nvPr/>
        </p:nvSpPr>
        <p:spPr>
          <a:xfrm>
            <a:off x="3572733" y="4138158"/>
            <a:ext cx="1470274" cy="369332"/>
          </a:xfrm>
          <a:prstGeom prst="rect">
            <a:avLst/>
          </a:prstGeom>
        </p:spPr>
        <p:txBody>
          <a:bodyPr wrap="none">
            <a:spAutoFit/>
          </a:bodyPr>
          <a:lstStyle/>
          <a:p>
            <a:r>
              <a:rPr lang="en-US" dirty="0">
                <a:solidFill>
                  <a:schemeClr val="bg1"/>
                </a:solidFill>
              </a:rPr>
              <a:t>Login page</a:t>
            </a:r>
          </a:p>
        </p:txBody>
      </p:sp>
      <p:sp>
        <p:nvSpPr>
          <p:cNvPr id="23" name="Rectangle 22">
            <a:extLst>
              <a:ext uri="{FF2B5EF4-FFF2-40B4-BE49-F238E27FC236}">
                <a16:creationId xmlns:a16="http://schemas.microsoft.com/office/drawing/2014/main" id="{BC1A99B2-431F-4A09-BFB8-598913BA58AE}"/>
              </a:ext>
            </a:extLst>
          </p:cNvPr>
          <p:cNvSpPr/>
          <p:nvPr/>
        </p:nvSpPr>
        <p:spPr>
          <a:xfrm>
            <a:off x="234691" y="1193879"/>
            <a:ext cx="2579552" cy="369332"/>
          </a:xfrm>
          <a:prstGeom prst="rect">
            <a:avLst/>
          </a:prstGeom>
        </p:spPr>
        <p:txBody>
          <a:bodyPr wrap="none">
            <a:spAutoFit/>
          </a:bodyPr>
          <a:lstStyle/>
          <a:p>
            <a:r>
              <a:rPr lang="en-US" dirty="0">
                <a:solidFill>
                  <a:schemeClr val="bg1"/>
                </a:solidFill>
              </a:rPr>
              <a:t>Category news page</a:t>
            </a:r>
          </a:p>
        </p:txBody>
      </p:sp>
      <p:sp>
        <p:nvSpPr>
          <p:cNvPr id="24" name="Rectangle 23">
            <a:extLst>
              <a:ext uri="{FF2B5EF4-FFF2-40B4-BE49-F238E27FC236}">
                <a16:creationId xmlns:a16="http://schemas.microsoft.com/office/drawing/2014/main" id="{80A711F7-FD7A-4AFB-86A7-8271918C4099}"/>
              </a:ext>
            </a:extLst>
          </p:cNvPr>
          <p:cNvSpPr/>
          <p:nvPr/>
        </p:nvSpPr>
        <p:spPr>
          <a:xfrm>
            <a:off x="9105887" y="1258844"/>
            <a:ext cx="1561646" cy="369332"/>
          </a:xfrm>
          <a:prstGeom prst="rect">
            <a:avLst/>
          </a:prstGeom>
        </p:spPr>
        <p:txBody>
          <a:bodyPr wrap="none">
            <a:spAutoFit/>
          </a:bodyPr>
          <a:lstStyle/>
          <a:p>
            <a:r>
              <a:rPr lang="en-US" dirty="0">
                <a:solidFill>
                  <a:schemeClr val="bg1"/>
                </a:solidFill>
              </a:rPr>
              <a:t>profile page</a:t>
            </a:r>
          </a:p>
        </p:txBody>
      </p:sp>
      <p:cxnSp>
        <p:nvCxnSpPr>
          <p:cNvPr id="26" name="Straight Arrow Connector 25">
            <a:extLst>
              <a:ext uri="{FF2B5EF4-FFF2-40B4-BE49-F238E27FC236}">
                <a16:creationId xmlns:a16="http://schemas.microsoft.com/office/drawing/2014/main" id="{3FF41B75-BBAE-4759-9E34-C5B84142D5D5}"/>
              </a:ext>
            </a:extLst>
          </p:cNvPr>
          <p:cNvCxnSpPr/>
          <p:nvPr/>
        </p:nvCxnSpPr>
        <p:spPr>
          <a:xfrm flipH="1">
            <a:off x="3289741" y="2066434"/>
            <a:ext cx="1182033" cy="29435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8F414A-0616-4AE2-B488-C2610A79C5C5}"/>
              </a:ext>
            </a:extLst>
          </p:cNvPr>
          <p:cNvCxnSpPr/>
          <p:nvPr/>
        </p:nvCxnSpPr>
        <p:spPr>
          <a:xfrm flipH="1">
            <a:off x="4822521" y="3548212"/>
            <a:ext cx="220486" cy="7028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D12765-C8D8-43CB-9983-9025E9197E49}"/>
              </a:ext>
            </a:extLst>
          </p:cNvPr>
          <p:cNvCxnSpPr/>
          <p:nvPr/>
        </p:nvCxnSpPr>
        <p:spPr>
          <a:xfrm>
            <a:off x="7215339" y="3570621"/>
            <a:ext cx="513763" cy="6204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994853-2415-4788-A550-33EA35276DC8}"/>
              </a:ext>
            </a:extLst>
          </p:cNvPr>
          <p:cNvCxnSpPr/>
          <p:nvPr/>
        </p:nvCxnSpPr>
        <p:spPr>
          <a:xfrm>
            <a:off x="7757712" y="2184596"/>
            <a:ext cx="1348175" cy="1635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22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t="8483" r="9091" b="14908"/>
          <a:stretch/>
        </p:blipFill>
        <p:spPr>
          <a:xfrm>
            <a:off x="20" y="-1252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23219"/>
            <a:ext cx="8567803" cy="853603"/>
          </a:xfrm>
        </p:spPr>
        <p:txBody>
          <a:bodyPr>
            <a:normAutofit/>
          </a:bodyPr>
          <a:lstStyle/>
          <a:p>
            <a:r>
              <a:rPr lang="en-US" sz="4800" dirty="0">
                <a:solidFill>
                  <a:schemeClr val="bg1"/>
                </a:solidFill>
              </a:rPr>
              <a:t>Design Process</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4F4E8EB-24BC-481A-AE3E-5792B94D9450}"/>
              </a:ext>
            </a:extLst>
          </p:cNvPr>
          <p:cNvSpPr txBox="1"/>
          <p:nvPr/>
        </p:nvSpPr>
        <p:spPr>
          <a:xfrm>
            <a:off x="237050" y="912167"/>
            <a:ext cx="3448805" cy="461665"/>
          </a:xfrm>
          <a:prstGeom prst="rect">
            <a:avLst/>
          </a:prstGeom>
          <a:noFill/>
        </p:spPr>
        <p:txBody>
          <a:bodyPr wrap="square" rtlCol="0">
            <a:spAutoFit/>
          </a:bodyPr>
          <a:lstStyle/>
          <a:p>
            <a:r>
              <a:rPr lang="en-US" sz="2400" dirty="0">
                <a:solidFill>
                  <a:schemeClr val="bg1"/>
                </a:solidFill>
              </a:rPr>
              <a:t> previous  mockup</a:t>
            </a:r>
          </a:p>
        </p:txBody>
      </p:sp>
      <p:sp>
        <p:nvSpPr>
          <p:cNvPr id="19" name="TextBox 18">
            <a:extLst>
              <a:ext uri="{FF2B5EF4-FFF2-40B4-BE49-F238E27FC236}">
                <a16:creationId xmlns:a16="http://schemas.microsoft.com/office/drawing/2014/main" id="{B3FB7781-0B4B-4763-A64C-8D25D5B386B3}"/>
              </a:ext>
            </a:extLst>
          </p:cNvPr>
          <p:cNvSpPr txBox="1"/>
          <p:nvPr/>
        </p:nvSpPr>
        <p:spPr>
          <a:xfrm>
            <a:off x="4757113" y="6079438"/>
            <a:ext cx="2677774" cy="523220"/>
          </a:xfrm>
          <a:prstGeom prst="rect">
            <a:avLst/>
          </a:prstGeom>
          <a:noFill/>
        </p:spPr>
        <p:txBody>
          <a:bodyPr wrap="square" rtlCol="0">
            <a:spAutoFit/>
          </a:bodyPr>
          <a:lstStyle/>
          <a:p>
            <a:r>
              <a:rPr lang="en-US" sz="2800" dirty="0">
                <a:solidFill>
                  <a:schemeClr val="bg1"/>
                </a:solidFill>
              </a:rPr>
              <a:t>Home page</a:t>
            </a:r>
          </a:p>
        </p:txBody>
      </p:sp>
      <p:pic>
        <p:nvPicPr>
          <p:cNvPr id="7" name="Picture 6" descr="A screen shot of a computer&#10;&#10;Description automatically generated">
            <a:extLst>
              <a:ext uri="{FF2B5EF4-FFF2-40B4-BE49-F238E27FC236}">
                <a16:creationId xmlns:a16="http://schemas.microsoft.com/office/drawing/2014/main" id="{0E7FACB9-6380-4E71-8FA1-8E6C74C1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453" y="1788869"/>
            <a:ext cx="7945280" cy="4278033"/>
          </a:xfrm>
          <a:prstGeom prst="rect">
            <a:avLst/>
          </a:prstGeom>
        </p:spPr>
      </p:pic>
    </p:spTree>
    <p:extLst>
      <p:ext uri="{BB962C8B-B14F-4D97-AF65-F5344CB8AC3E}">
        <p14:creationId xmlns:p14="http://schemas.microsoft.com/office/powerpoint/2010/main" val="1749211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0B99D-B10E-48F8-949C-71AB1528261B}"/>
              </a:ext>
            </a:extLst>
          </p:cNvPr>
          <p:cNvPicPr>
            <a:picLocks noChangeAspect="1"/>
          </p:cNvPicPr>
          <p:nvPr/>
        </p:nvPicPr>
        <p:blipFill rotWithShape="1">
          <a:blip r:embed="rId2">
            <a:alphaModFix amt="70000"/>
          </a:blip>
          <a:srcRect t="8483" r="9091" b="14908"/>
          <a:stretch/>
        </p:blipFill>
        <p:spPr>
          <a:xfrm>
            <a:off x="20" y="-12526"/>
            <a:ext cx="12191980" cy="6857990"/>
          </a:xfrm>
          <a:prstGeom prst="rect">
            <a:avLst/>
          </a:prstGeom>
        </p:spPr>
      </p:pic>
      <p:sp>
        <p:nvSpPr>
          <p:cNvPr id="2" name="Title 1">
            <a:extLst>
              <a:ext uri="{FF2B5EF4-FFF2-40B4-BE49-F238E27FC236}">
                <a16:creationId xmlns:a16="http://schemas.microsoft.com/office/drawing/2014/main" id="{DE2F4CB6-1205-475E-84DA-2DF50F0FF2AF}"/>
              </a:ext>
            </a:extLst>
          </p:cNvPr>
          <p:cNvSpPr>
            <a:spLocks noGrp="1"/>
          </p:cNvSpPr>
          <p:nvPr>
            <p:ph type="ctrTitle"/>
          </p:nvPr>
        </p:nvSpPr>
        <p:spPr>
          <a:xfrm>
            <a:off x="0" y="23219"/>
            <a:ext cx="8567803" cy="853603"/>
          </a:xfrm>
        </p:spPr>
        <p:txBody>
          <a:bodyPr>
            <a:normAutofit/>
          </a:bodyPr>
          <a:lstStyle/>
          <a:p>
            <a:r>
              <a:rPr lang="en-US" sz="4800" dirty="0">
                <a:solidFill>
                  <a:schemeClr val="bg1"/>
                </a:solidFill>
              </a:rPr>
              <a:t>Design Process</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4F4E8EB-24BC-481A-AE3E-5792B94D9450}"/>
              </a:ext>
            </a:extLst>
          </p:cNvPr>
          <p:cNvSpPr txBox="1"/>
          <p:nvPr/>
        </p:nvSpPr>
        <p:spPr>
          <a:xfrm>
            <a:off x="171217" y="781706"/>
            <a:ext cx="2630466" cy="369332"/>
          </a:xfrm>
          <a:prstGeom prst="rect">
            <a:avLst/>
          </a:prstGeom>
          <a:noFill/>
        </p:spPr>
        <p:txBody>
          <a:bodyPr wrap="square" rtlCol="0">
            <a:spAutoFit/>
          </a:bodyPr>
          <a:lstStyle/>
          <a:p>
            <a:r>
              <a:rPr lang="en-US" dirty="0"/>
              <a:t>Wireframes</a:t>
            </a:r>
          </a:p>
        </p:txBody>
      </p:sp>
      <p:sp>
        <p:nvSpPr>
          <p:cNvPr id="19" name="TextBox 18">
            <a:extLst>
              <a:ext uri="{FF2B5EF4-FFF2-40B4-BE49-F238E27FC236}">
                <a16:creationId xmlns:a16="http://schemas.microsoft.com/office/drawing/2014/main" id="{B3FB7781-0B4B-4763-A64C-8D25D5B386B3}"/>
              </a:ext>
            </a:extLst>
          </p:cNvPr>
          <p:cNvSpPr txBox="1"/>
          <p:nvPr/>
        </p:nvSpPr>
        <p:spPr>
          <a:xfrm>
            <a:off x="5414040" y="855669"/>
            <a:ext cx="1544012" cy="369332"/>
          </a:xfrm>
          <a:prstGeom prst="rect">
            <a:avLst/>
          </a:prstGeom>
          <a:noFill/>
        </p:spPr>
        <p:txBody>
          <a:bodyPr wrap="none" rtlCol="0">
            <a:spAutoFit/>
          </a:bodyPr>
          <a:lstStyle/>
          <a:p>
            <a:r>
              <a:rPr lang="en-US" dirty="0">
                <a:solidFill>
                  <a:schemeClr val="bg1"/>
                </a:solidFill>
              </a:rPr>
              <a:t>Home page</a:t>
            </a:r>
          </a:p>
        </p:txBody>
      </p:sp>
      <p:sp>
        <p:nvSpPr>
          <p:cNvPr id="20" name="Rectangle 19">
            <a:extLst>
              <a:ext uri="{FF2B5EF4-FFF2-40B4-BE49-F238E27FC236}">
                <a16:creationId xmlns:a16="http://schemas.microsoft.com/office/drawing/2014/main" id="{F708C0FB-F23E-4B3E-9C4C-856072B35AA1}"/>
              </a:ext>
            </a:extLst>
          </p:cNvPr>
          <p:cNvSpPr/>
          <p:nvPr/>
        </p:nvSpPr>
        <p:spPr>
          <a:xfrm>
            <a:off x="7662758" y="4138158"/>
            <a:ext cx="2183611" cy="369332"/>
          </a:xfrm>
          <a:prstGeom prst="rect">
            <a:avLst/>
          </a:prstGeom>
        </p:spPr>
        <p:txBody>
          <a:bodyPr wrap="none">
            <a:spAutoFit/>
          </a:bodyPr>
          <a:lstStyle/>
          <a:p>
            <a:r>
              <a:rPr lang="en-US" dirty="0">
                <a:solidFill>
                  <a:schemeClr val="bg1"/>
                </a:solidFill>
              </a:rPr>
              <a:t>Dark theme page</a:t>
            </a:r>
          </a:p>
        </p:txBody>
      </p:sp>
      <p:sp>
        <p:nvSpPr>
          <p:cNvPr id="21" name="Rectangle 20">
            <a:extLst>
              <a:ext uri="{FF2B5EF4-FFF2-40B4-BE49-F238E27FC236}">
                <a16:creationId xmlns:a16="http://schemas.microsoft.com/office/drawing/2014/main" id="{70A9FBCA-CC9A-4E75-84E5-F9A666AADE63}"/>
              </a:ext>
            </a:extLst>
          </p:cNvPr>
          <p:cNvSpPr/>
          <p:nvPr/>
        </p:nvSpPr>
        <p:spPr>
          <a:xfrm>
            <a:off x="3572733" y="4138158"/>
            <a:ext cx="1470274" cy="369332"/>
          </a:xfrm>
          <a:prstGeom prst="rect">
            <a:avLst/>
          </a:prstGeom>
        </p:spPr>
        <p:txBody>
          <a:bodyPr wrap="none">
            <a:spAutoFit/>
          </a:bodyPr>
          <a:lstStyle/>
          <a:p>
            <a:r>
              <a:rPr lang="en-US" dirty="0">
                <a:solidFill>
                  <a:schemeClr val="bg1"/>
                </a:solidFill>
              </a:rPr>
              <a:t>Login page</a:t>
            </a:r>
          </a:p>
        </p:txBody>
      </p:sp>
      <p:sp>
        <p:nvSpPr>
          <p:cNvPr id="23" name="Rectangle 22">
            <a:extLst>
              <a:ext uri="{FF2B5EF4-FFF2-40B4-BE49-F238E27FC236}">
                <a16:creationId xmlns:a16="http://schemas.microsoft.com/office/drawing/2014/main" id="{BC1A99B2-431F-4A09-BFB8-598913BA58AE}"/>
              </a:ext>
            </a:extLst>
          </p:cNvPr>
          <p:cNvSpPr/>
          <p:nvPr/>
        </p:nvSpPr>
        <p:spPr>
          <a:xfrm>
            <a:off x="234691" y="1193879"/>
            <a:ext cx="2579552" cy="369332"/>
          </a:xfrm>
          <a:prstGeom prst="rect">
            <a:avLst/>
          </a:prstGeom>
        </p:spPr>
        <p:txBody>
          <a:bodyPr wrap="none">
            <a:spAutoFit/>
          </a:bodyPr>
          <a:lstStyle/>
          <a:p>
            <a:r>
              <a:rPr lang="en-US" dirty="0">
                <a:solidFill>
                  <a:schemeClr val="bg1"/>
                </a:solidFill>
              </a:rPr>
              <a:t>Category news page</a:t>
            </a:r>
          </a:p>
        </p:txBody>
      </p:sp>
      <p:sp>
        <p:nvSpPr>
          <p:cNvPr id="24" name="Rectangle 23">
            <a:extLst>
              <a:ext uri="{FF2B5EF4-FFF2-40B4-BE49-F238E27FC236}">
                <a16:creationId xmlns:a16="http://schemas.microsoft.com/office/drawing/2014/main" id="{80A711F7-FD7A-4AFB-86A7-8271918C4099}"/>
              </a:ext>
            </a:extLst>
          </p:cNvPr>
          <p:cNvSpPr/>
          <p:nvPr/>
        </p:nvSpPr>
        <p:spPr>
          <a:xfrm>
            <a:off x="9105887" y="1258844"/>
            <a:ext cx="1561646" cy="369332"/>
          </a:xfrm>
          <a:prstGeom prst="rect">
            <a:avLst/>
          </a:prstGeom>
        </p:spPr>
        <p:txBody>
          <a:bodyPr wrap="none">
            <a:spAutoFit/>
          </a:bodyPr>
          <a:lstStyle/>
          <a:p>
            <a:r>
              <a:rPr lang="en-US" dirty="0">
                <a:solidFill>
                  <a:schemeClr val="bg1"/>
                </a:solidFill>
              </a:rPr>
              <a:t>profile page</a:t>
            </a:r>
          </a:p>
        </p:txBody>
      </p:sp>
      <p:cxnSp>
        <p:nvCxnSpPr>
          <p:cNvPr id="26" name="Straight Arrow Connector 25">
            <a:extLst>
              <a:ext uri="{FF2B5EF4-FFF2-40B4-BE49-F238E27FC236}">
                <a16:creationId xmlns:a16="http://schemas.microsoft.com/office/drawing/2014/main" id="{3FF41B75-BBAE-4759-9E34-C5B84142D5D5}"/>
              </a:ext>
            </a:extLst>
          </p:cNvPr>
          <p:cNvCxnSpPr/>
          <p:nvPr/>
        </p:nvCxnSpPr>
        <p:spPr>
          <a:xfrm flipH="1">
            <a:off x="3289741" y="2066434"/>
            <a:ext cx="1182033" cy="29435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8F414A-0616-4AE2-B488-C2610A79C5C5}"/>
              </a:ext>
            </a:extLst>
          </p:cNvPr>
          <p:cNvCxnSpPr/>
          <p:nvPr/>
        </p:nvCxnSpPr>
        <p:spPr>
          <a:xfrm flipH="1">
            <a:off x="4822521" y="3548212"/>
            <a:ext cx="220486" cy="7028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D12765-C8D8-43CB-9983-9025E9197E49}"/>
              </a:ext>
            </a:extLst>
          </p:cNvPr>
          <p:cNvCxnSpPr/>
          <p:nvPr/>
        </p:nvCxnSpPr>
        <p:spPr>
          <a:xfrm>
            <a:off x="7215339" y="3570621"/>
            <a:ext cx="513763" cy="6204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994853-2415-4788-A550-33EA35276DC8}"/>
              </a:ext>
            </a:extLst>
          </p:cNvPr>
          <p:cNvCxnSpPr/>
          <p:nvPr/>
        </p:nvCxnSpPr>
        <p:spPr>
          <a:xfrm>
            <a:off x="7757712" y="2184596"/>
            <a:ext cx="1348175" cy="1635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A2E0A62A-BEDC-4181-95FA-3E628FF7B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887" y="1744020"/>
            <a:ext cx="2877010" cy="2001071"/>
          </a:xfrm>
          <a:prstGeom prst="rect">
            <a:avLst/>
          </a:prstGeom>
        </p:spPr>
      </p:pic>
      <p:pic>
        <p:nvPicPr>
          <p:cNvPr id="15" name="Picture 14" descr="A group of people in front of a crowd&#10;&#10;Description automatically generated">
            <a:extLst>
              <a:ext uri="{FF2B5EF4-FFF2-40B4-BE49-F238E27FC236}">
                <a16:creationId xmlns:a16="http://schemas.microsoft.com/office/drawing/2014/main" id="{E8F76C9B-A53B-42A3-95D1-A57D4D825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583" y="4697219"/>
            <a:ext cx="3453316" cy="1894716"/>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B0F2DC9D-7784-469C-8985-5A87772F8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0" y="1746313"/>
            <a:ext cx="3036102" cy="2001071"/>
          </a:xfrm>
          <a:prstGeom prst="rect">
            <a:avLst/>
          </a:prstGeom>
        </p:spPr>
      </p:pic>
      <p:pic>
        <p:nvPicPr>
          <p:cNvPr id="27" name="Picture 26" descr="A screenshot of a computer screen&#10;&#10;Description automatically generated">
            <a:extLst>
              <a:ext uri="{FF2B5EF4-FFF2-40B4-BE49-F238E27FC236}">
                <a16:creationId xmlns:a16="http://schemas.microsoft.com/office/drawing/2014/main" id="{8D5BEA98-2E0B-4C4E-AC20-B94513EC4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2758" y="4697219"/>
            <a:ext cx="3209005" cy="1894716"/>
          </a:xfrm>
          <a:prstGeom prst="rect">
            <a:avLst/>
          </a:prstGeom>
        </p:spPr>
      </p:pic>
      <p:pic>
        <p:nvPicPr>
          <p:cNvPr id="31" name="Picture 30" descr="A screenshot of a social media post&#10;&#10;Description automatically generated">
            <a:extLst>
              <a:ext uri="{FF2B5EF4-FFF2-40B4-BE49-F238E27FC236}">
                <a16:creationId xmlns:a16="http://schemas.microsoft.com/office/drawing/2014/main" id="{EEB53E99-BA13-4AAD-9D9C-2C8B927DEE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3452" y="1452419"/>
            <a:ext cx="3345096" cy="2015420"/>
          </a:xfrm>
          <a:prstGeom prst="rect">
            <a:avLst/>
          </a:prstGeom>
        </p:spPr>
      </p:pic>
    </p:spTree>
    <p:extLst>
      <p:ext uri="{BB962C8B-B14F-4D97-AF65-F5344CB8AC3E}">
        <p14:creationId xmlns:p14="http://schemas.microsoft.com/office/powerpoint/2010/main" val="816057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887</TotalTime>
  <Words>561</Words>
  <Application>Microsoft Office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3</vt:lpstr>
      <vt:lpstr>Ion</vt:lpstr>
      <vt:lpstr>Usability Testing And Verification</vt:lpstr>
      <vt:lpstr>Introduction </vt:lpstr>
      <vt:lpstr>Introduction to use case</vt:lpstr>
      <vt:lpstr>Motivation</vt:lpstr>
      <vt:lpstr>Competitors</vt:lpstr>
      <vt:lpstr>Competitors</vt:lpstr>
      <vt:lpstr>Design Process</vt:lpstr>
      <vt:lpstr>Design Process</vt:lpstr>
      <vt:lpstr>Design Process</vt:lpstr>
      <vt:lpstr>Design Process</vt:lpstr>
      <vt:lpstr>Usability testing</vt:lpstr>
      <vt:lpstr>Usability testing</vt:lpstr>
      <vt:lpstr>Usability testing</vt:lpstr>
      <vt:lpstr>Test cases</vt:lpstr>
      <vt:lpstr>Usability testing</vt:lpstr>
      <vt:lpstr>Red Routes</vt:lpstr>
      <vt:lpstr>Analysis of the results</vt:lpstr>
      <vt:lpstr>Analysis of the results</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Adimulam Hari Har Nath, Anirudh (SRH Hochschule Heidelberg Student)</dc:creator>
  <cp:lastModifiedBy>a.h anirudh</cp:lastModifiedBy>
  <cp:revision>41</cp:revision>
  <dcterms:created xsi:type="dcterms:W3CDTF">2020-03-12T00:53:22Z</dcterms:created>
  <dcterms:modified xsi:type="dcterms:W3CDTF">2020-03-13T16:25:16Z</dcterms:modified>
</cp:coreProperties>
</file>